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8" r:id="rId4"/>
    <p:sldId id="259" r:id="rId5"/>
    <p:sldId id="260"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94" userDrawn="1">
          <p15:clr>
            <a:srgbClr val="A4A3A4"/>
          </p15:clr>
        </p15:guide>
        <p15:guide id="2" pos="38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116" d="100"/>
          <a:sy n="116" d="100"/>
        </p:scale>
        <p:origin x="336" y="108"/>
      </p:cViewPr>
      <p:guideLst>
        <p:guide orient="horz" pos="2194"/>
        <p:guide pos="380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p:cNvPicPr/>
          <p:nvPr/>
        </p:nvPicPr>
        <p:blipFill>
          <a:blip r:embed="rId1"/>
          <a:stretch>
            <a:fillRect/>
          </a:stretch>
        </p:blipFill>
        <p:spPr>
          <a:xfrm>
            <a:off x="-190500" y="57150"/>
            <a:ext cx="12382500" cy="6957695"/>
          </a:xfrm>
          <a:prstGeom prst="rect">
            <a:avLst/>
          </a:prstGeom>
        </p:spPr>
      </p:pic>
      <p:sp>
        <p:nvSpPr>
          <p:cNvPr id="2" name="标题 1"/>
          <p:cNvSpPr>
            <a:spLocks noGrp="1"/>
          </p:cNvSpPr>
          <p:nvPr>
            <p:ph type="ctrTitle"/>
          </p:nvPr>
        </p:nvSpPr>
        <p:spPr>
          <a:xfrm>
            <a:off x="0" y="964565"/>
            <a:ext cx="11941175" cy="4277360"/>
          </a:xfrm>
        </p:spPr>
        <p:txBody>
          <a:bodyPr>
            <a:noAutofit/>
          </a:bodyPr>
          <a:p>
            <a:br>
              <a:rPr lang="zh-CN" altLang="en-US" sz="2400"/>
            </a:br>
            <a:br>
              <a:rPr lang="zh-CN" altLang="en-US" sz="2400"/>
            </a:br>
            <a:r>
              <a:rPr lang="zh-CN" altLang="en-US" sz="2400"/>
              <a:t>阳泉市城市管理局</a:t>
            </a:r>
            <a:br>
              <a:rPr lang="zh-CN" altLang="en-US" sz="2400"/>
            </a:br>
            <a:r>
              <a:rPr lang="zh-CN" altLang="en-US" sz="2400"/>
              <a:t>关于印发《</a:t>
            </a:r>
            <a:r>
              <a:rPr lang="en-US" altLang="zh-CN" sz="2400"/>
              <a:t>2025</a:t>
            </a:r>
            <a:r>
              <a:rPr lang="zh-CN" altLang="en-US" sz="2400"/>
              <a:t>年度党政主要负责人履行推进</a:t>
            </a:r>
            <a:br>
              <a:rPr lang="zh-CN" altLang="en-US" sz="2400"/>
            </a:br>
            <a:r>
              <a:rPr lang="zh-CN" altLang="en-US" sz="2400"/>
              <a:t>法治建设第一责任人职责工作清单》的通知</a:t>
            </a:r>
            <a:r>
              <a:rPr lang="en-US" altLang="zh-CN" sz="2400"/>
              <a:t> </a:t>
            </a:r>
            <a:br>
              <a:rPr lang="en-US" altLang="zh-CN" sz="2400"/>
            </a:br>
            <a:br>
              <a:rPr lang="en-US" altLang="zh-CN" sz="2400"/>
            </a:br>
            <a:r>
              <a:rPr lang="zh-CN" altLang="en-US" sz="2400"/>
              <a:t>局属各单位、机关各科室：</a:t>
            </a:r>
            <a:br>
              <a:rPr lang="zh-CN" altLang="en-US" sz="2400"/>
            </a:br>
            <a:r>
              <a:rPr lang="zh-CN" altLang="en-US" sz="2400"/>
              <a:t>现将《阳泉市城市管理局</a:t>
            </a:r>
            <a:r>
              <a:rPr lang="en-US" altLang="zh-CN" sz="2400"/>
              <a:t>2025</a:t>
            </a:r>
            <a:r>
              <a:rPr lang="zh-CN" altLang="en-US" sz="2400"/>
              <a:t>年度党政主要负责人履行推进法治建设第一责任人职责工作清单》印发给你们，请结合实际，认真贯彻落实。</a:t>
            </a:r>
            <a:br>
              <a:rPr lang="zh-CN" altLang="en-US" sz="2400"/>
            </a:br>
            <a:br>
              <a:rPr lang="en-US" altLang="zh-CN" sz="2400"/>
            </a:br>
            <a:r>
              <a:rPr lang="en-US" altLang="zh-CN" sz="2400"/>
              <a:t>                                    </a:t>
            </a:r>
            <a:r>
              <a:rPr lang="zh-CN" altLang="en-US" sz="2400"/>
              <a:t>阳泉市城市管理局</a:t>
            </a:r>
            <a:br>
              <a:rPr lang="zh-CN" altLang="en-US" sz="2400"/>
            </a:br>
            <a:r>
              <a:rPr lang="en-US" altLang="zh-CN" sz="2400"/>
              <a:t>                                2025</a:t>
            </a:r>
            <a:r>
              <a:rPr lang="zh-CN" altLang="en-US" sz="2400"/>
              <a:t>年</a:t>
            </a:r>
            <a:r>
              <a:rPr lang="en-US" altLang="zh-CN" sz="2400"/>
              <a:t>9</a:t>
            </a:r>
            <a:r>
              <a:rPr lang="zh-CN" altLang="en-US" sz="2400"/>
              <a:t>月</a:t>
            </a:r>
            <a:r>
              <a:rPr lang="en-US" altLang="zh-CN" sz="2400"/>
              <a:t>15</a:t>
            </a:r>
            <a:r>
              <a:rPr lang="zh-CN" altLang="en-US" sz="2400"/>
              <a:t>日</a:t>
            </a:r>
            <a:endParaRPr lang="zh-CN" altLang="en-US"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p:cNvPicPr/>
          <p:nvPr/>
        </p:nvPicPr>
        <p:blipFill>
          <a:blip r:embed="rId1"/>
          <a:stretch>
            <a:fillRect/>
          </a:stretch>
        </p:blipFill>
        <p:spPr>
          <a:xfrm>
            <a:off x="-190500" y="0"/>
            <a:ext cx="12479020" cy="6966585"/>
          </a:xfrm>
          <a:prstGeom prst="rect">
            <a:avLst/>
          </a:prstGeom>
        </p:spPr>
      </p:pic>
      <p:sp>
        <p:nvSpPr>
          <p:cNvPr id="2" name="标题 1"/>
          <p:cNvSpPr>
            <a:spLocks noGrp="1"/>
          </p:cNvSpPr>
          <p:nvPr>
            <p:ph type="ctrTitle"/>
          </p:nvPr>
        </p:nvSpPr>
        <p:spPr>
          <a:xfrm>
            <a:off x="-114300" y="316230"/>
            <a:ext cx="12202795" cy="5968365"/>
          </a:xfrm>
        </p:spPr>
        <p:txBody>
          <a:bodyPr>
            <a:noAutofit/>
          </a:bodyPr>
          <a:p>
            <a:pPr algn="ctr"/>
            <a:r>
              <a:rPr lang="zh-CN" altLang="en-US" sz="2000">
                <a:latin typeface="方正小标宋简体" panose="03000509000000000000" charset="-122"/>
                <a:ea typeface="方正小标宋简体" panose="03000509000000000000" charset="-122"/>
                <a:sym typeface="+mn-ea"/>
              </a:rPr>
              <a:t>阳泉市城市管理局</a:t>
            </a:r>
            <a:br>
              <a:rPr lang="zh-CN" altLang="en-US" sz="2000">
                <a:latin typeface="方正小标宋简体" panose="03000509000000000000" charset="-122"/>
                <a:ea typeface="方正小标宋简体" panose="03000509000000000000" charset="-122"/>
                <a:sym typeface="+mn-ea"/>
              </a:rPr>
            </a:br>
            <a:r>
              <a:rPr lang="en-US" altLang="zh-CN" sz="2000">
                <a:latin typeface="方正小标宋简体" panose="03000509000000000000" charset="-122"/>
                <a:ea typeface="方正小标宋简体" panose="03000509000000000000" charset="-122"/>
                <a:sym typeface="+mn-ea"/>
              </a:rPr>
              <a:t>2025</a:t>
            </a:r>
            <a:r>
              <a:rPr lang="zh-CN" altLang="en-US" sz="2000">
                <a:latin typeface="方正小标宋简体" panose="03000509000000000000" charset="-122"/>
                <a:ea typeface="方正小标宋简体" panose="03000509000000000000" charset="-122"/>
                <a:sym typeface="+mn-ea"/>
              </a:rPr>
              <a:t>年度党政主要负责人履行推进法治建设</a:t>
            </a:r>
            <a:br>
              <a:rPr lang="zh-CN" altLang="en-US" sz="2000">
                <a:latin typeface="方正小标宋简体" panose="03000509000000000000" charset="-122"/>
                <a:ea typeface="方正小标宋简体" panose="03000509000000000000" charset="-122"/>
                <a:sym typeface="+mn-ea"/>
              </a:rPr>
            </a:br>
            <a:r>
              <a:rPr lang="zh-CN" altLang="en-US" sz="2000">
                <a:latin typeface="方正小标宋简体" panose="03000509000000000000" charset="-122"/>
                <a:ea typeface="方正小标宋简体" panose="03000509000000000000" charset="-122"/>
                <a:sym typeface="+mn-ea"/>
              </a:rPr>
              <a:t>第一责任人职责工作清单</a:t>
            </a:r>
            <a:br>
              <a:rPr lang="zh-CN" altLang="en-US" sz="2000">
                <a:latin typeface="方正小标宋简体" panose="03000509000000000000" charset="-122"/>
                <a:ea typeface="方正小标宋简体" panose="03000509000000000000" charset="-122"/>
                <a:sym typeface="+mn-ea"/>
              </a:rPr>
            </a:br>
            <a:r>
              <a:rPr lang="en-US" altLang="zh-CN" sz="2000">
                <a:latin typeface="仿宋" panose="02010609060101010101" charset="-122"/>
                <a:ea typeface="仿宋" panose="02010609060101010101" charset="-122"/>
                <a:sym typeface="+mn-ea"/>
              </a:rPr>
              <a:t> </a:t>
            </a:r>
            <a:br>
              <a:rPr lang="en-US" altLang="zh-CN" sz="2000">
                <a:latin typeface="仿宋" panose="02010609060101010101" charset="-122"/>
                <a:ea typeface="仿宋" panose="02010609060101010101" charset="-122"/>
                <a:sym typeface="+mn-ea"/>
              </a:rPr>
            </a:br>
            <a:r>
              <a:rPr lang="zh-CN" altLang="en-US" sz="2000">
                <a:solidFill>
                  <a:srgbClr val="000000"/>
                </a:solidFill>
                <a:latin typeface="仿宋" panose="02010609060101010101" charset="-122"/>
                <a:ea typeface="仿宋" panose="02010609060101010101" charset="-122"/>
                <a:sym typeface="+mn-ea"/>
              </a:rPr>
              <a:t>为认真落实市委办公室、市政府办公室</a:t>
            </a:r>
            <a:r>
              <a:rPr lang="en-US" altLang="zh-CN" sz="2000">
                <a:solidFill>
                  <a:srgbClr val="000000"/>
                </a:solidFill>
                <a:latin typeface="仿宋" panose="02010609060101010101" charset="-122"/>
                <a:ea typeface="仿宋" panose="02010609060101010101" charset="-122"/>
                <a:sym typeface="+mn-ea"/>
              </a:rPr>
              <a:t>《</a:t>
            </a:r>
            <a:r>
              <a:rPr lang="zh-CN" altLang="en-US" sz="2000">
                <a:solidFill>
                  <a:srgbClr val="000000"/>
                </a:solidFill>
                <a:latin typeface="仿宋" panose="02010609060101010101" charset="-122"/>
                <a:ea typeface="仿宋" panose="02010609060101010101" charset="-122"/>
                <a:sym typeface="+mn-ea"/>
              </a:rPr>
              <a:t>阳泉市</a:t>
            </a:r>
            <a:r>
              <a:rPr lang="en-US" altLang="zh-CN" sz="2000">
                <a:solidFill>
                  <a:srgbClr val="000000"/>
                </a:solidFill>
                <a:latin typeface="仿宋" panose="02010609060101010101" charset="-122"/>
                <a:ea typeface="仿宋" panose="02010609060101010101" charset="-122"/>
                <a:sym typeface="+mn-ea"/>
              </a:rPr>
              <a:t>2025</a:t>
            </a:r>
            <a:r>
              <a:rPr lang="zh-CN" altLang="en-US" sz="2000">
                <a:solidFill>
                  <a:srgbClr val="000000"/>
                </a:solidFill>
                <a:latin typeface="仿宋" panose="02010609060101010101" charset="-122"/>
                <a:ea typeface="仿宋" panose="02010609060101010101" charset="-122"/>
                <a:sym typeface="+mn-ea"/>
              </a:rPr>
              <a:t>年度党政主要负责人履行推进法治建设第一责任人职责工作清单</a:t>
            </a:r>
            <a:r>
              <a:rPr lang="en-US" altLang="zh-CN" sz="2000">
                <a:solidFill>
                  <a:srgbClr val="000000"/>
                </a:solidFill>
                <a:latin typeface="仿宋" panose="02010609060101010101" charset="-122"/>
                <a:ea typeface="仿宋" panose="02010609060101010101" charset="-122"/>
                <a:sym typeface="+mn-ea"/>
              </a:rPr>
              <a:t>》</a:t>
            </a:r>
            <a:r>
              <a:rPr lang="zh-CN" altLang="en-US" sz="2000">
                <a:solidFill>
                  <a:srgbClr val="000000"/>
                </a:solidFill>
                <a:latin typeface="仿宋" panose="02010609060101010101" charset="-122"/>
                <a:ea typeface="仿宋" panose="02010609060101010101" charset="-122"/>
                <a:sym typeface="+mn-ea"/>
              </a:rPr>
              <a:t>，按照市委全面依法治市委员会</a:t>
            </a:r>
            <a:r>
              <a:rPr lang="en-US" altLang="zh-CN" sz="2000">
                <a:solidFill>
                  <a:srgbClr val="000000"/>
                </a:solidFill>
                <a:latin typeface="仿宋" panose="02010609060101010101" charset="-122"/>
                <a:ea typeface="仿宋" panose="02010609060101010101" charset="-122"/>
                <a:sym typeface="+mn-ea"/>
              </a:rPr>
              <a:t>2025</a:t>
            </a:r>
            <a:r>
              <a:rPr lang="zh-CN" altLang="en-US" sz="2000">
                <a:solidFill>
                  <a:srgbClr val="000000"/>
                </a:solidFill>
                <a:latin typeface="仿宋" panose="02010609060101010101" charset="-122"/>
                <a:ea typeface="仿宋" panose="02010609060101010101" charset="-122"/>
                <a:sym typeface="+mn-ea"/>
              </a:rPr>
              <a:t>年工作要点工作安排，结合城市管理工作实际，现就</a:t>
            </a:r>
            <a:r>
              <a:rPr lang="en-US" altLang="zh-CN" sz="2000">
                <a:solidFill>
                  <a:srgbClr val="000000"/>
                </a:solidFill>
                <a:latin typeface="仿宋" panose="02010609060101010101" charset="-122"/>
                <a:ea typeface="仿宋" panose="02010609060101010101" charset="-122"/>
                <a:sym typeface="+mn-ea"/>
              </a:rPr>
              <a:t>2025</a:t>
            </a:r>
            <a:r>
              <a:rPr lang="zh-CN" altLang="en-US" sz="2000">
                <a:solidFill>
                  <a:srgbClr val="000000"/>
                </a:solidFill>
                <a:latin typeface="仿宋" panose="02010609060101010101" charset="-122"/>
                <a:ea typeface="仿宋" panose="02010609060101010101" charset="-122"/>
                <a:sym typeface="+mn-ea"/>
              </a:rPr>
              <a:t>年度阳泉市城市管理局党政主要负责人履行推进法治建设第一责任人职责明确如下具体任务：</a:t>
            </a:r>
            <a:br>
              <a:rPr lang="zh-CN" altLang="en-US" sz="2000">
                <a:solidFill>
                  <a:srgbClr val="000000"/>
                </a:solidFill>
                <a:latin typeface="仿宋" panose="02010609060101010101" charset="-122"/>
                <a:ea typeface="仿宋" panose="02010609060101010101" charset="-122"/>
                <a:sym typeface="+mn-ea"/>
              </a:rPr>
            </a:br>
            <a:r>
              <a:rPr lang="zh-CN" altLang="en-US" sz="2000">
                <a:solidFill>
                  <a:srgbClr val="000000"/>
                </a:solidFill>
                <a:latin typeface="黑体" panose="02010609060101010101" charset="-122"/>
                <a:ea typeface="黑体" panose="02010609060101010101" charset="-122"/>
                <a:sym typeface="+mn-ea"/>
              </a:rPr>
              <a:t>坚持局党组理论学习中心组集体学法制度</a:t>
            </a:r>
            <a:br>
              <a:rPr lang="zh-CN" altLang="en-US" sz="2000">
                <a:solidFill>
                  <a:srgbClr val="000000"/>
                </a:solidFill>
                <a:latin typeface="黑体" panose="02010609060101010101" charset="-122"/>
                <a:ea typeface="黑体" panose="02010609060101010101" charset="-122"/>
                <a:sym typeface="+mn-ea"/>
              </a:rPr>
            </a:br>
            <a:r>
              <a:rPr lang="zh-CN" altLang="en-US" sz="2000">
                <a:solidFill>
                  <a:srgbClr val="000000"/>
                </a:solidFill>
                <a:latin typeface="仿宋" panose="02010609060101010101" charset="-122"/>
                <a:ea typeface="仿宋" panose="02010609060101010101" charset="-122"/>
                <a:sym typeface="+mn-ea"/>
              </a:rPr>
              <a:t>深入学习习近平法治思想，把宪法学习摆在突出位置。将</a:t>
            </a:r>
            <a:r>
              <a:rPr lang="en-US" altLang="zh-CN" sz="2000">
                <a:solidFill>
                  <a:srgbClr val="000000"/>
                </a:solidFill>
                <a:latin typeface="仿宋" panose="02010609060101010101" charset="-122"/>
                <a:ea typeface="仿宋" panose="02010609060101010101" charset="-122"/>
                <a:sym typeface="+mn-ea"/>
              </a:rPr>
              <a:t>《</a:t>
            </a:r>
            <a:r>
              <a:rPr lang="zh-CN" altLang="en-US" sz="2000">
                <a:solidFill>
                  <a:srgbClr val="000000"/>
                </a:solidFill>
                <a:latin typeface="仿宋" panose="02010609060101010101" charset="-122"/>
                <a:ea typeface="仿宋" panose="02010609060101010101" charset="-122"/>
                <a:sym typeface="+mn-ea"/>
              </a:rPr>
              <a:t>阳泉市领导干部应知应会党内法规和法律法规清单</a:t>
            </a:r>
            <a:r>
              <a:rPr lang="en-US" altLang="zh-CN" sz="2000">
                <a:solidFill>
                  <a:srgbClr val="000000"/>
                </a:solidFill>
                <a:latin typeface="仿宋" panose="02010609060101010101" charset="-122"/>
                <a:ea typeface="仿宋" panose="02010609060101010101" charset="-122"/>
                <a:sym typeface="+mn-ea"/>
              </a:rPr>
              <a:t>》</a:t>
            </a:r>
            <a:r>
              <a:rPr lang="zh-CN" altLang="en-US" sz="2000">
                <a:solidFill>
                  <a:srgbClr val="000000"/>
                </a:solidFill>
                <a:latin typeface="仿宋" panose="02010609060101010101" charset="-122"/>
                <a:ea typeface="仿宋" panose="02010609060101010101" charset="-122"/>
                <a:sym typeface="+mn-ea"/>
              </a:rPr>
              <a:t>及我局个性清单列入局党组年度学习计划，年度集体学法不少于六次。</a:t>
            </a:r>
            <a:br>
              <a:rPr lang="zh-CN" altLang="en-US" sz="2000">
                <a:solidFill>
                  <a:srgbClr val="000000"/>
                </a:solidFill>
                <a:latin typeface="仿宋" panose="02010609060101010101" charset="-122"/>
                <a:ea typeface="仿宋" panose="02010609060101010101" charset="-122"/>
                <a:sym typeface="+mn-ea"/>
              </a:rPr>
            </a:br>
            <a:r>
              <a:rPr lang="zh-CN" altLang="en-US" sz="2000">
                <a:solidFill>
                  <a:srgbClr val="000000"/>
                </a:solidFill>
                <a:latin typeface="黑体" panose="02010609060101010101" charset="-122"/>
                <a:ea typeface="黑体" panose="02010609060101010101" charset="-122"/>
                <a:sym typeface="+mn-ea"/>
              </a:rPr>
              <a:t>加强法治城管建设组织领导</a:t>
            </a:r>
            <a:br>
              <a:rPr lang="zh-CN" altLang="en-US" sz="2000">
                <a:solidFill>
                  <a:srgbClr val="000000"/>
                </a:solidFill>
                <a:latin typeface="黑体" panose="02010609060101010101" charset="-122"/>
                <a:ea typeface="黑体" panose="02010609060101010101" charset="-122"/>
                <a:sym typeface="+mn-ea"/>
              </a:rPr>
            </a:br>
            <a:r>
              <a:rPr lang="zh-CN" altLang="en-US" sz="2000">
                <a:solidFill>
                  <a:srgbClr val="000000"/>
                </a:solidFill>
                <a:latin typeface="仿宋" panose="02010609060101010101" charset="-122"/>
                <a:ea typeface="仿宋" panose="02010609060101010101" charset="-122"/>
                <a:sym typeface="+mn-ea"/>
              </a:rPr>
              <a:t>把推进法治建设摆在突出位置，进一步压实主要负责人履行推进法治建设第一责任人职责，将履职情况列入年终述职内容。局务会定期听取法治建设工作汇报，及时研究解决法治建设工作和问题。贯彻落实</a:t>
            </a:r>
            <a:r>
              <a:rPr lang="en-US" altLang="zh-CN" sz="2000">
                <a:solidFill>
                  <a:srgbClr val="000000"/>
                </a:solidFill>
                <a:latin typeface="仿宋" panose="02010609060101010101" charset="-122"/>
                <a:ea typeface="仿宋" panose="02010609060101010101" charset="-122"/>
                <a:sym typeface="+mn-ea"/>
              </a:rPr>
              <a:t>《</a:t>
            </a:r>
            <a:r>
              <a:rPr lang="zh-CN" altLang="en-US" sz="2000">
                <a:solidFill>
                  <a:srgbClr val="000000"/>
                </a:solidFill>
                <a:latin typeface="仿宋" panose="02010609060101010101" charset="-122"/>
                <a:ea typeface="仿宋" panose="02010609060101010101" charset="-122"/>
                <a:sym typeface="+mn-ea"/>
              </a:rPr>
              <a:t>法治中国建设规划（</a:t>
            </a:r>
            <a:r>
              <a:rPr lang="en-US" altLang="zh-CN" sz="2000">
                <a:solidFill>
                  <a:srgbClr val="000000"/>
                </a:solidFill>
                <a:latin typeface="仿宋" panose="02010609060101010101" charset="-122"/>
                <a:ea typeface="仿宋" panose="02010609060101010101" charset="-122"/>
                <a:sym typeface="+mn-ea"/>
              </a:rPr>
              <a:t>2022—2025</a:t>
            </a:r>
            <a:r>
              <a:rPr lang="zh-CN" altLang="en-US" sz="2000">
                <a:solidFill>
                  <a:srgbClr val="000000"/>
                </a:solidFill>
                <a:latin typeface="仿宋" panose="02010609060101010101" charset="-122"/>
                <a:ea typeface="仿宋" panose="02010609060101010101" charset="-122"/>
                <a:sym typeface="+mn-ea"/>
              </a:rPr>
              <a:t>年）</a:t>
            </a:r>
            <a:r>
              <a:rPr lang="en-US" altLang="zh-CN" sz="2000">
                <a:solidFill>
                  <a:srgbClr val="000000"/>
                </a:solidFill>
                <a:latin typeface="仿宋" panose="02010609060101010101" charset="-122"/>
                <a:ea typeface="仿宋" panose="02010609060101010101" charset="-122"/>
                <a:sym typeface="+mn-ea"/>
              </a:rPr>
              <a:t>》《</a:t>
            </a:r>
            <a:r>
              <a:rPr lang="zh-CN" altLang="en-US" sz="2000">
                <a:solidFill>
                  <a:srgbClr val="000000"/>
                </a:solidFill>
                <a:latin typeface="仿宋" panose="02010609060101010101" charset="-122"/>
                <a:ea typeface="仿宋" panose="02010609060101010101" charset="-122"/>
                <a:sym typeface="+mn-ea"/>
              </a:rPr>
              <a:t>法治政府建设实施纲要（</a:t>
            </a:r>
            <a:r>
              <a:rPr lang="en-US" altLang="zh-CN" sz="2000">
                <a:solidFill>
                  <a:srgbClr val="000000"/>
                </a:solidFill>
                <a:latin typeface="仿宋" panose="02010609060101010101" charset="-122"/>
                <a:ea typeface="仿宋" panose="02010609060101010101" charset="-122"/>
                <a:sym typeface="+mn-ea"/>
              </a:rPr>
              <a:t>2021—2025</a:t>
            </a:r>
            <a:r>
              <a:rPr lang="zh-CN" altLang="en-US" sz="2000">
                <a:solidFill>
                  <a:srgbClr val="000000"/>
                </a:solidFill>
                <a:latin typeface="仿宋" panose="02010609060101010101" charset="-122"/>
                <a:ea typeface="仿宋" panose="02010609060101010101" charset="-122"/>
                <a:sym typeface="+mn-ea"/>
              </a:rPr>
              <a:t>年）</a:t>
            </a:r>
            <a:r>
              <a:rPr lang="en-US" altLang="zh-CN" sz="2000">
                <a:solidFill>
                  <a:srgbClr val="000000"/>
                </a:solidFill>
                <a:latin typeface="仿宋" panose="02010609060101010101" charset="-122"/>
                <a:ea typeface="仿宋" panose="02010609060101010101" charset="-122"/>
                <a:sym typeface="+mn-ea"/>
              </a:rPr>
              <a:t>》《</a:t>
            </a:r>
            <a:r>
              <a:rPr lang="zh-CN" altLang="en-US" sz="2000">
                <a:solidFill>
                  <a:srgbClr val="000000"/>
                </a:solidFill>
                <a:latin typeface="仿宋" panose="02010609060101010101" charset="-122"/>
                <a:ea typeface="仿宋" panose="02010609060101010101" charset="-122"/>
                <a:sym typeface="+mn-ea"/>
              </a:rPr>
              <a:t>法治社会建设实施</a:t>
            </a:r>
            <a:r>
              <a:rPr lang="zh-CN" altLang="en-US" sz="2000">
                <a:solidFill>
                  <a:srgbClr val="000000"/>
                </a:solidFill>
                <a:latin typeface="仿宋" panose="02010609060101010101" charset="-122"/>
                <a:ea typeface="仿宋" panose="02010609060101010101" charset="-122"/>
                <a:sym typeface="+mn-ea"/>
              </a:rPr>
              <a:t>纲要（</a:t>
            </a:r>
            <a:r>
              <a:rPr lang="en-US" altLang="zh-CN" sz="2000">
                <a:solidFill>
                  <a:srgbClr val="000000"/>
                </a:solidFill>
                <a:latin typeface="仿宋" panose="02010609060101010101" charset="-122"/>
                <a:ea typeface="仿宋" panose="02010609060101010101" charset="-122"/>
                <a:sym typeface="+mn-ea"/>
              </a:rPr>
              <a:t>2020—2025</a:t>
            </a:r>
            <a:r>
              <a:rPr lang="zh-CN" altLang="en-US" sz="2000">
                <a:solidFill>
                  <a:srgbClr val="000000"/>
                </a:solidFill>
                <a:latin typeface="仿宋" panose="02010609060101010101" charset="-122"/>
                <a:ea typeface="仿宋" panose="02010609060101010101" charset="-122"/>
                <a:sym typeface="+mn-ea"/>
              </a:rPr>
              <a:t>年）》和省、市实施方案。</a:t>
            </a:r>
            <a:br>
              <a:rPr lang="zh-CN" altLang="en-US" sz="2000">
                <a:solidFill>
                  <a:srgbClr val="000000"/>
                </a:solidFill>
                <a:latin typeface="仿宋" panose="02010609060101010101" charset="-122"/>
                <a:ea typeface="仿宋" panose="02010609060101010101" charset="-122"/>
                <a:sym typeface="+mn-ea"/>
              </a:rPr>
            </a:br>
            <a:r>
              <a:rPr lang="zh-CN" altLang="en-US" sz="2000">
                <a:solidFill>
                  <a:srgbClr val="000000"/>
                </a:solidFill>
                <a:latin typeface="仿宋" panose="02010609060101010101" charset="-122"/>
                <a:ea typeface="仿宋" panose="02010609060101010101" charset="-122"/>
                <a:sym typeface="+mn-ea"/>
              </a:rPr>
              <a:t>三、加快推进法治化营商环境建设</a:t>
            </a:r>
            <a:br>
              <a:rPr lang="zh-CN" altLang="en-US" sz="2000">
                <a:solidFill>
                  <a:srgbClr val="000000"/>
                </a:solidFill>
                <a:latin typeface="仿宋" panose="02010609060101010101" charset="-122"/>
                <a:ea typeface="仿宋" panose="02010609060101010101" charset="-122"/>
                <a:sym typeface="+mn-ea"/>
              </a:rPr>
            </a:br>
            <a:r>
              <a:rPr lang="zh-CN" altLang="en-US" sz="2000">
                <a:solidFill>
                  <a:srgbClr val="000000"/>
                </a:solidFill>
                <a:latin typeface="仿宋" panose="02010609060101010101" charset="-122"/>
                <a:ea typeface="仿宋" panose="02010609060101010101" charset="-122"/>
                <a:sym typeface="+mn-ea"/>
              </a:rPr>
              <a:t>大力实施法治护航工程，巩固优化法治化营商环境建设成果。围绕主责主业，聚焦工程建设、行政执法、供气、供热、供</a:t>
            </a:r>
            <a:r>
              <a:rPr lang="zh-CN" altLang="en-US" sz="2000">
                <a:solidFill>
                  <a:srgbClr val="000000"/>
                </a:solidFill>
                <a:latin typeface="仿宋" panose="02010609060101010101" charset="-122"/>
                <a:ea typeface="仿宋" panose="02010609060101010101" charset="-122"/>
                <a:sym typeface="+mn-ea"/>
              </a:rPr>
              <a:t>水等公共服务领域，推动出台便民利企举措。规范行政执法行为，提高城市管理服务水平和效率，持续推行</a:t>
            </a:r>
            <a:r>
              <a:rPr lang="en-US" altLang="zh-CN" sz="2000">
                <a:solidFill>
                  <a:srgbClr val="000000"/>
                </a:solidFill>
                <a:latin typeface="仿宋" panose="02010609060101010101" charset="-122"/>
                <a:ea typeface="仿宋" panose="02010609060101010101" charset="-122"/>
                <a:sym typeface="+mn-ea"/>
              </a:rPr>
              <a:t>“</a:t>
            </a:r>
            <a:r>
              <a:rPr lang="zh-CN" altLang="en-US" sz="2000">
                <a:solidFill>
                  <a:srgbClr val="000000"/>
                </a:solidFill>
                <a:latin typeface="仿宋" panose="02010609060101010101" charset="-122"/>
                <a:ea typeface="仿宋" panose="02010609060101010101" charset="-122"/>
                <a:sym typeface="+mn-ea"/>
              </a:rPr>
              <a:t>柔性执法</a:t>
            </a:r>
            <a:r>
              <a:rPr lang="en-US" altLang="zh-CN" sz="2000">
                <a:solidFill>
                  <a:srgbClr val="000000"/>
                </a:solidFill>
                <a:latin typeface="仿宋" panose="02010609060101010101" charset="-122"/>
                <a:ea typeface="仿宋" panose="02010609060101010101" charset="-122"/>
                <a:sym typeface="+mn-ea"/>
              </a:rPr>
              <a:t>”“</a:t>
            </a:r>
            <a:r>
              <a:rPr lang="zh-CN" altLang="en-US" sz="2000">
                <a:solidFill>
                  <a:srgbClr val="000000"/>
                </a:solidFill>
                <a:latin typeface="仿宋" panose="02010609060101010101" charset="-122"/>
                <a:ea typeface="仿宋" panose="02010609060101010101" charset="-122"/>
                <a:sym typeface="+mn-ea"/>
              </a:rPr>
              <a:t>说理式执法</a:t>
            </a:r>
            <a:r>
              <a:rPr lang="en-US" altLang="zh-CN" sz="2000">
                <a:solidFill>
                  <a:srgbClr val="000000"/>
                </a:solidFill>
                <a:latin typeface="仿宋" panose="02010609060101010101" charset="-122"/>
                <a:ea typeface="仿宋" panose="02010609060101010101" charset="-122"/>
                <a:sym typeface="+mn-ea"/>
              </a:rPr>
              <a:t>”</a:t>
            </a:r>
            <a:r>
              <a:rPr lang="zh-CN" altLang="en-US" sz="2000">
                <a:solidFill>
                  <a:srgbClr val="000000"/>
                </a:solidFill>
                <a:latin typeface="仿宋" panose="02010609060101010101" charset="-122"/>
                <a:ea typeface="仿宋" panose="02010609060101010101" charset="-122"/>
                <a:sym typeface="+mn-ea"/>
              </a:rPr>
              <a:t>，对商户、企业轻微违法行为依法适用不予处罚或从轻、减轻处罚清单。充分发挥城市管理在优化营商环境中的</a:t>
            </a:r>
            <a:r>
              <a:rPr lang="en-US" altLang="zh-CN" sz="2000">
                <a:solidFill>
                  <a:srgbClr val="000000"/>
                </a:solidFill>
                <a:latin typeface="仿宋" panose="02010609060101010101" charset="-122"/>
                <a:ea typeface="仿宋" panose="02010609060101010101" charset="-122"/>
                <a:sym typeface="+mn-ea"/>
              </a:rPr>
              <a:t>“</a:t>
            </a:r>
            <a:r>
              <a:rPr lang="zh-CN" altLang="en-US" sz="2000">
                <a:solidFill>
                  <a:srgbClr val="000000"/>
                </a:solidFill>
                <a:latin typeface="仿宋" panose="02010609060101010101" charset="-122"/>
                <a:ea typeface="仿宋" panose="02010609060101010101" charset="-122"/>
                <a:sym typeface="+mn-ea"/>
              </a:rPr>
              <a:t>软实力</a:t>
            </a:r>
            <a:r>
              <a:rPr lang="en-US" altLang="zh-CN" sz="2000">
                <a:solidFill>
                  <a:srgbClr val="000000"/>
                </a:solidFill>
                <a:latin typeface="仿宋" panose="02010609060101010101" charset="-122"/>
                <a:ea typeface="仿宋" panose="02010609060101010101" charset="-122"/>
                <a:sym typeface="+mn-ea"/>
              </a:rPr>
              <a:t>”</a:t>
            </a:r>
            <a:r>
              <a:rPr lang="zh-CN" altLang="en-US" sz="2000">
                <a:solidFill>
                  <a:srgbClr val="000000"/>
                </a:solidFill>
                <a:latin typeface="仿宋" panose="02010609060101010101" charset="-122"/>
                <a:ea typeface="仿宋" panose="02010609060101010101" charset="-122"/>
                <a:sym typeface="+mn-ea"/>
              </a:rPr>
              <a:t>作用，维护市场主体权益。</a:t>
            </a:r>
            <a:endParaRPr lang="zh-CN" altLang="en-US" sz="2000">
              <a:solidFill>
                <a:srgbClr val="000000"/>
              </a:solidFill>
              <a:latin typeface="仿宋" panose="02010609060101010101" charset="-122"/>
              <a:ea typeface="仿宋" panose="02010609060101010101" charset="-122"/>
              <a:sym typeface="+mn-ea"/>
            </a:endParaRPr>
          </a:p>
        </p:txBody>
      </p:sp>
      <p:sp>
        <p:nvSpPr>
          <p:cNvPr id="5" name="文本框 4"/>
          <p:cNvSpPr txBox="1"/>
          <p:nvPr/>
        </p:nvSpPr>
        <p:spPr>
          <a:xfrm>
            <a:off x="-114300" y="-407670"/>
            <a:ext cx="12306935" cy="1527175"/>
          </a:xfrm>
          <a:prstGeom prst="rect">
            <a:avLst/>
          </a:prstGeom>
        </p:spPr>
        <p:txBody>
          <a:bodyPr wrap="square">
            <a:spAutoFit/>
          </a:bodyPr>
          <a:p>
            <a:pPr marL="0" indent="0" algn="ctr" defTabSz="266700">
              <a:lnSpc>
                <a:spcPts val="2800"/>
              </a:lnSpc>
              <a:spcBef>
                <a:spcPct val="0"/>
              </a:spcBef>
              <a:spcAft>
                <a:spcPct val="0"/>
              </a:spcAft>
            </a:pPr>
            <a:endParaRPr lang="zh-CN" altLang="en-US" sz="2200">
              <a:latin typeface="方正小标宋简体" panose="03000509000000000000" charset="-122"/>
              <a:ea typeface="方正小标宋简体" panose="03000509000000000000" charset="-122"/>
            </a:endParaRPr>
          </a:p>
          <a:p>
            <a:pPr marL="0" indent="0" algn="ctr" defTabSz="266700">
              <a:lnSpc>
                <a:spcPts val="2800"/>
              </a:lnSpc>
              <a:spcBef>
                <a:spcPct val="0"/>
              </a:spcBef>
              <a:spcAft>
                <a:spcPct val="0"/>
              </a:spcAft>
            </a:pPr>
            <a:endParaRPr lang="zh-CN" altLang="en-US" sz="2200">
              <a:latin typeface="方正小标宋简体" panose="03000509000000000000" charset="-122"/>
              <a:ea typeface="方正小标宋简体" panose="03000509000000000000" charset="-122"/>
            </a:endParaRPr>
          </a:p>
          <a:p>
            <a:pPr marL="0" indent="0" algn="ctr" defTabSz="266700">
              <a:lnSpc>
                <a:spcPts val="2800"/>
              </a:lnSpc>
              <a:spcBef>
                <a:spcPct val="0"/>
              </a:spcBef>
              <a:spcAft>
                <a:spcPct val="0"/>
              </a:spcAft>
            </a:pPr>
            <a:endParaRPr lang="zh-CN" altLang="en-US" sz="2200">
              <a:latin typeface="方正小标宋简体" panose="03000509000000000000" charset="-122"/>
              <a:ea typeface="方正小标宋简体" panose="03000509000000000000" charset="-122"/>
            </a:endParaRPr>
          </a:p>
          <a:p>
            <a:pPr marL="0" indent="0" algn="ctr" defTabSz="266700">
              <a:lnSpc>
                <a:spcPts val="2800"/>
              </a:lnSpc>
              <a:spcBef>
                <a:spcPct val="0"/>
              </a:spcBef>
              <a:spcAft>
                <a:spcPct val="0"/>
              </a:spcAft>
            </a:pPr>
            <a:endParaRPr lang="zh-CN" altLang="en-US" sz="1600" i="0">
              <a:solidFill>
                <a:srgbClr val="000000"/>
              </a:solidFill>
              <a:latin typeface="仿宋" panose="02010609060101010101" charset="-122"/>
              <a:ea typeface="仿宋" panose="02010609060101010101"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p:cNvPicPr/>
          <p:nvPr/>
        </p:nvPicPr>
        <p:blipFill>
          <a:blip r:embed="rId1"/>
          <a:stretch>
            <a:fillRect/>
          </a:stretch>
        </p:blipFill>
        <p:spPr>
          <a:xfrm>
            <a:off x="-190500" y="-76835"/>
            <a:ext cx="12459335" cy="7034530"/>
          </a:xfrm>
          <a:prstGeom prst="rect">
            <a:avLst/>
          </a:prstGeom>
        </p:spPr>
      </p:pic>
      <p:sp>
        <p:nvSpPr>
          <p:cNvPr id="2" name="标题 1"/>
          <p:cNvSpPr>
            <a:spLocks noGrp="1"/>
          </p:cNvSpPr>
          <p:nvPr>
            <p:ph type="ctrTitle"/>
          </p:nvPr>
        </p:nvSpPr>
        <p:spPr>
          <a:xfrm>
            <a:off x="350520" y="508000"/>
            <a:ext cx="11490960" cy="4601845"/>
          </a:xfrm>
        </p:spPr>
        <p:txBody>
          <a:bodyPr>
            <a:noAutofit/>
          </a:bodyPr>
          <a:p>
            <a:pPr algn="l"/>
            <a:r>
              <a:rPr lang="zh-CN" altLang="en-US" sz="1800"/>
              <a:t>四、开展行政执法规范化建设</a:t>
            </a:r>
            <a:br>
              <a:rPr lang="zh-CN" altLang="en-US" sz="1800"/>
            </a:br>
            <a:r>
              <a:rPr lang="zh-CN" altLang="en-US" sz="2000">
                <a:solidFill>
                  <a:srgbClr val="000000"/>
                </a:solidFill>
                <a:latin typeface="仿宋" panose="02010609060101010101" charset="-122"/>
                <a:ea typeface="仿宋" panose="02010609060101010101" charset="-122"/>
              </a:rPr>
              <a:t>开展规范涉企执法专项行动和城市管理执法专项整治，集中整治执法突出问题。组织开展执法监督检查、案卷评查，全面落实行政执法“三项制度”，深化城市管理执法队伍“强基础、转作风、树形象”行动成效，进一步规范城市管理执法行为，深入推进严格规范公正文明执法。</a:t>
            </a:r>
            <a:br>
              <a:rPr lang="zh-CN" altLang="en-US" sz="2000">
                <a:solidFill>
                  <a:srgbClr val="000000"/>
                </a:solidFill>
                <a:latin typeface="仿宋" panose="02010609060101010101" charset="-122"/>
                <a:ea typeface="仿宋" panose="02010609060101010101" charset="-122"/>
              </a:rPr>
            </a:br>
            <a:r>
              <a:rPr lang="zh-CN" altLang="en-US" sz="1800"/>
              <a:t>五、加强法治宣传教育</a:t>
            </a:r>
            <a:br>
              <a:rPr lang="zh-CN" altLang="en-US" sz="1800"/>
            </a:br>
            <a:r>
              <a:rPr lang="zh-CN" altLang="en-US" sz="2000">
                <a:solidFill>
                  <a:srgbClr val="000000"/>
                </a:solidFill>
                <a:latin typeface="仿宋" panose="02010609060101010101" charset="-122"/>
                <a:ea typeface="仿宋" panose="02010609060101010101" charset="-122"/>
              </a:rPr>
              <a:t>做好“八五”普法总结验收。深化领导干部应知应会党内法规和法律清单的学习培训，紧盯“关键少数”实现精准普法。落实“谁执法谁普法”普法责任制，围绕本单位本部门工作内容开展重点普法，在执法过程中同步开展释法说理。贯彻实施《中华人民共和国法治宣传教育法》，结合法律颁布日、宪法宣传周等节点，开展线上线下学习宣传。</a:t>
            </a:r>
            <a:br>
              <a:rPr lang="zh-CN" altLang="en-US" sz="2000">
                <a:solidFill>
                  <a:srgbClr val="000000"/>
                </a:solidFill>
                <a:latin typeface="仿宋" panose="02010609060101010101" charset="-122"/>
                <a:ea typeface="仿宋" panose="02010609060101010101" charset="-122"/>
              </a:rPr>
            </a:br>
            <a:r>
              <a:rPr lang="zh-CN" altLang="en-US" sz="1800"/>
              <a:t>六、推进法治政府建设</a:t>
            </a:r>
            <a:br>
              <a:rPr lang="zh-CN" altLang="en-US" sz="1800"/>
            </a:br>
            <a:r>
              <a:rPr lang="zh-CN" altLang="en-US" sz="2000">
                <a:solidFill>
                  <a:srgbClr val="000000"/>
                </a:solidFill>
                <a:latin typeface="仿宋" panose="02010609060101010101" charset="-122"/>
                <a:ea typeface="仿宋" panose="02010609060101010101" charset="-122"/>
              </a:rPr>
              <a:t>严格落实法治政府建设年度报告制度，推动完成法治政府建设重点任务。严格执行《重大行政决策程序暂行条例》，落实法律顾问制度，完善法律顾问参与行政决策的工作机制和保障机制，发挥其在制定重大行政决策、文件审核、合同签订、争议处理中的作用，推进依法行政。提升行政复议与应诉能力，落实行政机关负责人出庭应诉制度，出庭率保持100%，自觉执行生效裁判。</a:t>
            </a:r>
            <a:br>
              <a:rPr lang="zh-CN" altLang="en-US" sz="2000">
                <a:solidFill>
                  <a:srgbClr val="000000"/>
                </a:solidFill>
                <a:latin typeface="仿宋" panose="02010609060101010101" charset="-122"/>
                <a:ea typeface="仿宋" panose="02010609060101010101" charset="-122"/>
              </a:rPr>
            </a:br>
            <a:r>
              <a:rPr lang="zh-CN" altLang="en-US" sz="1800"/>
              <a:t>七、工作要求</a:t>
            </a:r>
            <a:br>
              <a:rPr lang="zh-CN" altLang="en-US" sz="2000">
                <a:solidFill>
                  <a:srgbClr val="000000"/>
                </a:solidFill>
                <a:latin typeface="仿宋" panose="02010609060101010101" charset="-122"/>
                <a:ea typeface="仿宋" panose="02010609060101010101" charset="-122"/>
              </a:rPr>
            </a:br>
            <a:r>
              <a:rPr lang="zh-CN" altLang="en-US" sz="2000">
                <a:solidFill>
                  <a:srgbClr val="000000"/>
                </a:solidFill>
                <a:latin typeface="仿宋" panose="02010609060101010101" charset="-122"/>
                <a:ea typeface="仿宋" panose="02010609060101010101" charset="-122"/>
              </a:rPr>
              <a:t>机关各科室要发挥好牵头抓总作用，抓好各自工作的推动落实。局属各单位要结合实际，落实好党政主要负责人履行推进法治建设第一责任人职责，推动法治城管建设各项目标任务高质量完成。</a:t>
            </a:r>
            <a:endParaRPr lang="zh-CN" altLang="en-US" sz="2000">
              <a:solidFill>
                <a:srgbClr val="000000"/>
              </a:solidFill>
              <a:latin typeface="仿宋" panose="02010609060101010101" charset="-122"/>
              <a:ea typeface="仿宋" panose="02010609060101010101"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p:cNvPicPr/>
          <p:nvPr/>
        </p:nvPicPr>
        <p:blipFill>
          <a:blip r:embed="rId1"/>
          <a:stretch>
            <a:fillRect/>
          </a:stretch>
        </p:blipFill>
        <p:spPr>
          <a:xfrm>
            <a:off x="-190500" y="-76835"/>
            <a:ext cx="12459335" cy="7034530"/>
          </a:xfrm>
          <a:prstGeom prst="rect">
            <a:avLst/>
          </a:prstGeom>
        </p:spPr>
      </p:pic>
      <p:sp>
        <p:nvSpPr>
          <p:cNvPr id="2" name="标题 1"/>
          <p:cNvSpPr>
            <a:spLocks noGrp="1"/>
          </p:cNvSpPr>
          <p:nvPr>
            <p:ph type="ctrTitle"/>
          </p:nvPr>
        </p:nvSpPr>
        <p:spPr>
          <a:xfrm>
            <a:off x="1524000" y="2253615"/>
            <a:ext cx="9144000" cy="1544320"/>
          </a:xfrm>
        </p:spPr>
        <p:txBody>
          <a:bodyPr/>
          <a:p>
            <a:r>
              <a:rPr lang="zh-CN" altLang="en-US"/>
              <a:t>谢谢观看</a:t>
            </a:r>
            <a:endParaRPr lang="zh-CN" altLang="en-US"/>
          </a:p>
        </p:txBody>
      </p:sp>
    </p:spTree>
  </p:cSld>
  <p:clrMapOvr>
    <a:masterClrMapping/>
  </p:clrMapOvr>
</p:sld>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1465</Words>
  <Application>WPS 演示</Application>
  <PresentationFormat>宽屏</PresentationFormat>
  <Paragraphs>12</Paragraphs>
  <Slides>4</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4</vt:i4>
      </vt:variant>
    </vt:vector>
  </HeadingPairs>
  <TitlesOfParts>
    <vt:vector size="14" baseType="lpstr">
      <vt:lpstr>Arial</vt:lpstr>
      <vt:lpstr>宋体</vt:lpstr>
      <vt:lpstr>Wingdings</vt:lpstr>
      <vt:lpstr>Calibri</vt:lpstr>
      <vt:lpstr>微软雅黑</vt:lpstr>
      <vt:lpstr>Arial Unicode MS</vt:lpstr>
      <vt:lpstr>仿宋</vt:lpstr>
      <vt:lpstr>方正小标宋简体</vt:lpstr>
      <vt:lpstr>黑体</vt:lpstr>
      <vt:lpstr>WPS</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慧</cp:lastModifiedBy>
  <cp:revision>7</cp:revision>
  <dcterms:created xsi:type="dcterms:W3CDTF">2023-08-09T12:44:00Z</dcterms:created>
  <dcterms:modified xsi:type="dcterms:W3CDTF">2025-10-13T09:22:01Z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0FFB374EF87741258E9EC42A4DEF22FC_13</vt:lpwstr>
  </property>
</Properties>
</file>