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7" r:id="rId4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lang="zh-CN" altLang="zh-CN" sz="4400" kern="1200" baseline="0">
              <a:latin typeface="+mj-lt"/>
              <a:ea typeface="+mj-ea"/>
              <a:cs typeface="+mj-cs"/>
            </a:endParaRPr>
          </a:p>
        </p:txBody>
      </p:sp>
      <p:sp>
        <p:nvSpPr>
          <p:cNvPr id="3074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 anchorCtr="0"/>
          <a:p>
            <a:pPr defTabSz="914400">
              <a:buClrTx/>
              <a:buSzTx/>
              <a:buFontTx/>
            </a:pPr>
            <a:endParaRPr lang="zh-CN" altLang="zh-CN" sz="3200" kern="1200" baseline="0">
              <a:latin typeface="+mn-lt"/>
              <a:ea typeface="+mn-ea"/>
              <a:cs typeface="+mn-cs"/>
            </a:endParaRPr>
          </a:p>
        </p:txBody>
      </p:sp>
      <p:pic>
        <p:nvPicPr>
          <p:cNvPr id="3075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5250" y="-111125"/>
            <a:ext cx="9439275" cy="7080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/>
        </p:nvSpPr>
        <p:spPr>
          <a:xfrm>
            <a:off x="1000125" y="421005"/>
            <a:ext cx="6772275" cy="1198881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 fontAlgn="base"/>
            <a:r>
              <a:rPr lang="zh-CN" altLang="en-US" sz="7200" b="1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谢谢观看</a:t>
            </a:r>
            <a:endParaRPr lang="zh-CN" altLang="en-US" sz="7200" b="1" strike="noStrike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9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lang="zh-CN" altLang="zh-CN" sz="4400" kern="1200" baseline="0">
              <a:latin typeface="+mj-lt"/>
              <a:ea typeface="+mj-ea"/>
              <a:cs typeface="+mj-cs"/>
            </a:endParaRPr>
          </a:p>
        </p:txBody>
      </p:sp>
      <p:sp>
        <p:nvSpPr>
          <p:cNvPr id="2050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 anchorCtr="0"/>
          <a:p>
            <a:pPr defTabSz="914400">
              <a:buClrTx/>
              <a:buSzTx/>
              <a:buFontTx/>
            </a:pPr>
            <a:endParaRPr lang="zh-CN" altLang="zh-CN" sz="3200" kern="1200" baseline="0">
              <a:latin typeface="+mn-lt"/>
              <a:ea typeface="+mn-ea"/>
              <a:cs typeface="+mn-cs"/>
            </a:endParaRPr>
          </a:p>
        </p:txBody>
      </p:sp>
      <p:pic>
        <p:nvPicPr>
          <p:cNvPr id="2051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5250" y="-130175"/>
            <a:ext cx="9439275" cy="7081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文本框 99"/>
          <p:cNvSpPr txBox="1"/>
          <p:nvPr/>
        </p:nvSpPr>
        <p:spPr>
          <a:xfrm>
            <a:off x="-96837" y="-868362"/>
            <a:ext cx="9024938" cy="71167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r>
              <a:rPr lang="zh-CN" sz="2200" noProof="1">
                <a:solidFill>
                  <a:srgbClr val="000000"/>
                </a:solidFill>
                <a:latin typeface="Arial" panose="020B0604020202020204" pitchFamily="34" charset="0"/>
                <a:ea typeface="方正小标宋简体" charset="-122"/>
                <a:cs typeface="+mn-cs"/>
              </a:rPr>
              <a:t>阳泉市城市管理局关于开展城市管理执法调研工作的通知</a:t>
            </a:r>
            <a:r>
              <a:rPr lang="en-US" sz="105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 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平定县、郊区城市管理综合行政执法局：为认真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_GB2312" charset="0"/>
              </a:rPr>
              <a:t>贯彻落实《关于在全党大兴调查研究的工作方案》，深入了解城市管理综合行政执法工作现状和存在问题，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进一步强化城市管理执法监督机制，推进执法队伍规范化建设，根据《城市管理执法监督暂行规定》，决定对部分县区城市管理执法工作开展情况进行调研，现将有关事项通知如下：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黑体" panose="02010609060101010101" charset="-122"/>
              </a:rPr>
              <a:t>一、调研时间和地点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1、11月2日上午9点，平定县城市管理综合行政执法局2、11月2日上午10点半，郊区城市管理综合行政执法局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黑体" panose="02010609060101010101" charset="-122"/>
              </a:rPr>
              <a:t>二、调研内容和方式</a:t>
            </a:r>
            <a:r>
              <a:rPr lang="en-US" sz="1600" noProof="1">
                <a:solidFill>
                  <a:srgbClr val="000000"/>
                </a:solidFill>
                <a:latin typeface="仿宋" panose="02010609060101010101" charset="-122"/>
                <a:ea typeface="宋体" panose="02010600030101010101" pitchFamily="2" charset="-122"/>
                <a:cs typeface="+mn-cs"/>
              </a:rPr>
              <a:t>1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、执法队伍建设情况，包括人员配备、职能设置、执法保障、办公场地建设等；2、行政处罚工作开展情况，包括历年案件办理数量、行政复议、诉讼情况；3、数字城管平台建设和运行情况；</a:t>
            </a:r>
            <a:r>
              <a:rPr lang="en-US" sz="1600" noProof="1">
                <a:solidFill>
                  <a:srgbClr val="000000"/>
                </a:solidFill>
                <a:latin typeface="仿宋" panose="02010609060101010101" charset="-122"/>
                <a:ea typeface="宋体" panose="02010600030101010101" pitchFamily="2" charset="-122"/>
                <a:cs typeface="+mn-cs"/>
              </a:rPr>
              <a:t>4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、存在问题和工作建议。调研采取听取汇报、查阅资料、实地查看等方式进行。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黑体" panose="02010609060101010101" charset="-122"/>
              </a:rPr>
              <a:t>三、工作要求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1、按照调研内容准备书面汇报材料及相关印证资料。2、安排实地调研点一至两个。3、各单位确定一名联络员，将联络人姓名、职务、联系方式报市局法规科。联系人：张浩   联系电话：</a:t>
            </a:r>
            <a:r>
              <a:rPr lang="en-US" sz="1600" noProof="1">
                <a:solidFill>
                  <a:srgbClr val="000000"/>
                </a:solidFill>
                <a:latin typeface="仿宋" panose="02010609060101010101" charset="-122"/>
                <a:ea typeface="宋体" panose="02010600030101010101" pitchFamily="2" charset="-122"/>
                <a:cs typeface="+mn-cs"/>
              </a:rPr>
              <a:t> 3309910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邮  箱：</a:t>
            </a:r>
            <a:r>
              <a:rPr lang="en-US" sz="1600" noProof="1">
                <a:solidFill>
                  <a:srgbClr val="000000"/>
                </a:solidFill>
                <a:latin typeface="仿宋" panose="02010609060101010101" charset="-122"/>
                <a:ea typeface="宋体" panose="02010600030101010101" pitchFamily="2" charset="-122"/>
                <a:cs typeface="+mn-cs"/>
              </a:rPr>
              <a:t>yqcgjfgk@sina.com   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(依申请公开)</a:t>
            </a:r>
            <a:r>
              <a:rPr lang="en-US" sz="1600" noProof="1">
                <a:solidFill>
                  <a:srgbClr val="000000"/>
                </a:solidFill>
                <a:latin typeface="仿宋" panose="02010609060101010101" charset="-122"/>
                <a:ea typeface="宋体" panose="02010600030101010101" pitchFamily="2" charset="-122"/>
                <a:cs typeface="+mn-cs"/>
              </a:rPr>
              <a:t> </a:t>
            </a:r>
            <a:endParaRPr lang="zh-CN" sz="1600" noProof="1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仿宋" panose="02010609060101010101" charset="-122"/>
            </a:endParaRPr>
          </a:p>
          <a:p>
            <a:pPr algn="ctr"/>
            <a:r>
              <a:rPr lang="en-US" alt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                                                                                                                        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阳泉市城市管理局</a:t>
            </a:r>
            <a:endParaRPr lang="zh-CN" sz="1600" noProof="1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仿宋" panose="02010609060101010101" charset="-122"/>
            </a:endParaRPr>
          </a:p>
          <a:p>
            <a:pPr algn="ctr"/>
            <a:r>
              <a:rPr lang="en-US" alt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                                                                                                                         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2023年</a:t>
            </a:r>
            <a:r>
              <a:rPr lang="en-US" sz="1600" noProof="1">
                <a:solidFill>
                  <a:srgbClr val="000000"/>
                </a:solidFill>
                <a:latin typeface="仿宋" panose="02010609060101010101" charset="-122"/>
                <a:ea typeface="宋体" panose="02010600030101010101" pitchFamily="2" charset="-122"/>
                <a:cs typeface="+mn-cs"/>
              </a:rPr>
              <a:t>10</a:t>
            </a:r>
            <a:r>
              <a:rPr lang="zh-CN" sz="1600" noProof="1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仿宋" panose="02010609060101010101" charset="-122"/>
              </a:rPr>
              <a:t>月31日</a:t>
            </a:r>
            <a:r>
              <a:rPr lang="en-US" noProof="1">
                <a:solidFill>
                  <a:srgbClr val="000000"/>
                </a:solidFill>
                <a:latin typeface="方正小标宋简体" charset="-122"/>
                <a:ea typeface="宋体" panose="02010600030101010101" pitchFamily="2" charset="-122"/>
                <a:cs typeface="+mn-cs"/>
              </a:rPr>
              <a:t> </a:t>
            </a:r>
            <a:endParaRPr lang="zh-CN" altLang="en-US" noProof="1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GJiN2I4MDdiYjNmYzkzOTE0OGMxNDBiYWYxZjNkY2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765</Words>
  <Application>WPS 演示</Application>
  <PresentationFormat/>
  <Paragraphs>29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Calibri</vt:lpstr>
      <vt:lpstr>方正小标宋简体</vt:lpstr>
      <vt:lpstr>仿宋</vt:lpstr>
      <vt:lpstr>仿宋_GB2312</vt:lpstr>
      <vt:lpstr>黑体</vt:lpstr>
      <vt:lpstr>默认设计模板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慧</cp:lastModifiedBy>
  <cp:revision>1</cp:revision>
  <dcterms:created xsi:type="dcterms:W3CDTF">2023-11-06T01:33:52Z</dcterms:created>
  <dcterms:modified xsi:type="dcterms:W3CDTF">2023-11-06T01:33:52Z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FCFFE337507F4539BA357B4E63B42795_12</vt:lpwstr>
  </property>
</Properties>
</file>