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handoutMasterIdLst>
    <p:handoutMasterId r:id="rId9"/>
  </p:handoutMasterIdLst>
  <p:sldIdLst>
    <p:sldId id="256" r:id="rId3"/>
    <p:sldId id="257" r:id="rId4"/>
    <p:sldId id="259" r:id="rId5"/>
    <p:sldId id="260" r:id="rId6"/>
    <p:sldId id="261" r:id="rId7"/>
  </p:sldIdLst>
  <p:sldSz cx="12192000" cy="6858000"/>
  <p:notesSz cx="7103745" cy="10234295"/>
  <p:custDataLst>
    <p:tags r:id="rId1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60"/>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handoutMaster" Target="handoutMasters/handoutMaster1.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gs" Target="tags/tag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descr="紫色多边形"/>
          <p:cNvPicPr>
            <a:picLocks noChangeAspect="1"/>
          </p:cNvPicPr>
          <p:nvPr/>
        </p:nvPicPr>
        <p:blipFill>
          <a:blip r:embed="rId1"/>
          <a:stretch>
            <a:fillRect/>
          </a:stretch>
        </p:blipFill>
        <p:spPr>
          <a:xfrm>
            <a:off x="-209550" y="-3134995"/>
            <a:ext cx="16599535" cy="9369425"/>
          </a:xfrm>
          <a:prstGeom prst="rect">
            <a:avLst/>
          </a:prstGeom>
        </p:spPr>
      </p:pic>
      <p:sp>
        <p:nvSpPr>
          <p:cNvPr id="2" name="标题 1"/>
          <p:cNvSpPr>
            <a:spLocks noGrp="1"/>
          </p:cNvSpPr>
          <p:nvPr>
            <p:ph type="ctrTitle"/>
          </p:nvPr>
        </p:nvSpPr>
        <p:spPr>
          <a:xfrm>
            <a:off x="1524000" y="297815"/>
            <a:ext cx="9144000" cy="3211830"/>
          </a:xfrm>
        </p:spPr>
        <p:txBody>
          <a:bodyPr>
            <a:normAutofit fontScale="90000"/>
          </a:bodyPr>
          <a:p>
            <a:br>
              <a:rPr lang="zh-CN" altLang="en-US" sz="660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br>
              <a:rPr lang="zh-CN" altLang="en-US" sz="660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br>
              <a:rPr lang="zh-CN" altLang="en-US" sz="660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br>
              <a:rPr lang="zh-CN" altLang="en-US" sz="660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br>
              <a:rPr lang="zh-CN" altLang="en-US" sz="660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br>
              <a:rPr lang="zh-CN" altLang="en-US" sz="660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br>
              <a:rPr lang="zh-CN" altLang="en-US" sz="660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br>
              <a:rPr lang="zh-CN" altLang="en-US" sz="660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lang="zh-CN" altLang="en-US" sz="66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2023年“12.4”国家宪法日</a:t>
            </a:r>
            <a:r>
              <a:rPr lang="zh-CN" altLang="en-US" sz="660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宣传周活动实施方案</a:t>
            </a:r>
            <a:br>
              <a:rPr lang="zh-CN" altLang="en-US" sz="660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endParaRPr lang="zh-CN" altLang="en-US" sz="6600">
              <a:solidFill>
                <a:srgbClr val="FFFF00"/>
              </a:solidFill>
              <a:effectLst>
                <a:glow rad="101600">
                  <a:schemeClr val="accent4">
                    <a:satMod val="175000"/>
                    <a:alpha val="40000"/>
                  </a:schemeClr>
                </a:glow>
                <a:outerShdw blurRad="50800" dist="38100" dir="2700000" algn="tl" rotWithShape="0">
                  <a:prstClr val="black">
                    <a:alpha val="40000"/>
                  </a:prstClr>
                </a:outerShdw>
              </a:effectLst>
            </a:endParaRPr>
          </a:p>
        </p:txBody>
      </p:sp>
      <p:sp>
        <p:nvSpPr>
          <p:cNvPr id="3" name="副标题 2"/>
          <p:cNvSpPr>
            <a:spLocks noGrp="1"/>
          </p:cNvSpPr>
          <p:nvPr>
            <p:ph type="subTitle" idx="1"/>
          </p:nvPr>
        </p:nvSpPr>
        <p:spPr/>
        <p:txBody>
          <a:bodyPr/>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94615" y="-5715"/>
            <a:ext cx="12218670" cy="6869430"/>
          </a:xfrm>
          <a:prstGeom prst="rect">
            <a:avLst/>
          </a:prstGeom>
        </p:spPr>
      </p:pic>
      <p:sp>
        <p:nvSpPr>
          <p:cNvPr id="2" name="标题 1"/>
          <p:cNvSpPr>
            <a:spLocks noGrp="1"/>
          </p:cNvSpPr>
          <p:nvPr>
            <p:ph type="title"/>
          </p:nvPr>
        </p:nvSpPr>
        <p:spPr>
          <a:xfrm>
            <a:off x="599440" y="1760220"/>
            <a:ext cx="10515600" cy="1325563"/>
          </a:xfrm>
        </p:spPr>
        <p:txBody>
          <a:bodyPr>
            <a:normAutofit fontScale="90000"/>
          </a:bodyPr>
          <a:p>
            <a:pPr algn="l">
              <a:lnSpc>
                <a:spcPct val="130000"/>
              </a:lnSpc>
              <a:buClrTx/>
              <a:buSzTx/>
              <a:buFontTx/>
            </a:pPr>
            <a:r>
              <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rPr>
              <a:t>今年“12.4”是我国第十个国家宪法日，为深入学习宣传习近平法治思想，扎实开展好今年的国家宪法日和“宪法宣传周”活动，按照市委全面依法治市委员会关于印发《2023年阳泉市“宪法宣传周”活动实施方案》的通知要求，现将2023年我局“12.4”国家宪法日和宪法宣传周活动安排如下。</a:t>
            </a:r>
            <a:endParaRPr lang="zh-CN" altLang="en-US" sz="3110">
              <a:solidFill>
                <a:srgbClr val="FFFF00"/>
              </a:solidFill>
              <a:effectLst>
                <a:glow rad="101600">
                  <a:schemeClr val="accent4">
                    <a:satMod val="175000"/>
                    <a:alpha val="40000"/>
                  </a:schemeClr>
                </a:glow>
                <a:outerShdw blurRad="50800" dist="38100" dir="2700000" algn="tl" rotWithShape="0">
                  <a:prstClr val="black">
                    <a:alpha val="40000"/>
                  </a:prstClr>
                </a:outerShdw>
              </a:effectLst>
              <a:sym typeface="+mn-ea"/>
            </a:endParaRPr>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15240" y="-20955"/>
            <a:ext cx="12222480" cy="6899910"/>
          </a:xfrm>
          <a:prstGeom prst="rect">
            <a:avLst/>
          </a:prstGeom>
        </p:spPr>
      </p:pic>
      <p:sp>
        <p:nvSpPr>
          <p:cNvPr id="2" name="标题 1"/>
          <p:cNvSpPr>
            <a:spLocks noGrp="1"/>
          </p:cNvSpPr>
          <p:nvPr>
            <p:ph type="title"/>
          </p:nvPr>
        </p:nvSpPr>
        <p:spPr>
          <a:xfrm>
            <a:off x="608965" y="3020060"/>
            <a:ext cx="10515600" cy="1325563"/>
          </a:xfrm>
        </p:spPr>
        <p:txBody>
          <a:bodyPr>
            <a:normAutofit fontScale="90000"/>
          </a:bodyPr>
          <a:p>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 一、时间安排</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2023年12月4日至12月10日</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二、活动主题</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大力弘扬宪法精神，建设社会主义法治文化</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三、重点宣传内容</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1、习近平新时代中国特色社会主义思想；</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2、习近平法治思想、习近平文化思想；</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3、宪法，社会主义法治文化；</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4、党的十八大以来全面依法治国取得的成就；</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5、城市管理行政执法领域的法律法规。</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四、活动安排</a:t>
            </a:r>
            <a:b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br>
            <a:r>
              <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rPr>
              <a:t>1、开展习近平法治思想学习宣传活动。运用专题讲座、集体理论学习等多种形式，组织本单位工作人员学习宪法知识，学习党章和其他党内法规，引导本单位工作人员依宪依法依规履职，坚定不移走中国特色社会主义法治道路。</a:t>
            </a:r>
            <a:endParaRPr lang="en-US" altLang="zh-CN" sz="2800" b="0">
              <a:solidFill>
                <a:srgbClr val="FFFF00"/>
              </a:solidFill>
              <a:effectLst>
                <a:glow rad="101600">
                  <a:schemeClr val="accent4">
                    <a:satMod val="175000"/>
                    <a:alpha val="40000"/>
                  </a:schemeClr>
                </a:glow>
                <a:outerShdw blurRad="50800" dist="38100" dir="2700000" algn="tl" rotWithShape="0">
                  <a:prstClr val="black">
                    <a:alpha val="40000"/>
                  </a:prstClr>
                </a:outerShdw>
              </a:effectLst>
              <a:latin typeface="华文楷体" panose="02010600040101010101" charset="-122"/>
              <a:ea typeface="华文楷体" panose="02010600040101010101" charset="-122"/>
              <a:cs typeface="华文楷体" panose="02010600040101010101"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10160" y="-1270"/>
            <a:ext cx="12212320" cy="6859905"/>
          </a:xfrm>
          <a:prstGeom prst="rect">
            <a:avLst/>
          </a:prstGeom>
        </p:spPr>
      </p:pic>
      <p:sp>
        <p:nvSpPr>
          <p:cNvPr id="2" name="标题 1"/>
          <p:cNvSpPr>
            <a:spLocks noGrp="1"/>
          </p:cNvSpPr>
          <p:nvPr>
            <p:ph type="title"/>
          </p:nvPr>
        </p:nvSpPr>
        <p:spPr>
          <a:xfrm>
            <a:off x="716280" y="1285875"/>
            <a:ext cx="10515600" cy="3505835"/>
          </a:xfrm>
        </p:spPr>
        <p:txBody>
          <a:bodyPr>
            <a:normAutofit fontScale="90000"/>
          </a:bodyPr>
          <a:p>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2、组织开展“旁听庭审”活动。为进一步落实最高人民法院、司法部、全国普法办《关于推动国家工作人员旁听庭审活动常态化制度化的意见》，宪法宣传周期间组织局属各单位主要负责人在阳泉市城区人民法院开展旁听庭审活动，进一步增强国家机关工作人员尤其是领导干部的法治意识，助推法治城管建设。</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3、开展现场宣传活动。在宪法宣传周期间组织本单位职工在单位楼前、街头、社区等场所开展法律宣传活动。在本单位办公楼前悬挂、电子显示屏播放宪法学习宣传的标语、横幅，利用网站、微信公众号等新媒体传播宪法知识，推送本单位宪法宣传周活动开展情况，营造浓厚的宪法宣传氛围。</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4、开展宪法进企业、进商户、进社区活动。面向服务企业、商户发放宣传资料，开展法律咨询，突出宣传“法治是最好的营商环境”，强化企业、商户经营管理者的宪法法律意识，维护宪法权威。</a:t>
            </a:r>
            <a:endPar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内容占位符 3" descr="紫色多边形"/>
          <p:cNvPicPr>
            <a:picLocks noChangeAspect="1"/>
          </p:cNvPicPr>
          <p:nvPr>
            <p:ph idx="1"/>
          </p:nvPr>
        </p:nvPicPr>
        <p:blipFill>
          <a:blip r:embed="rId1"/>
          <a:stretch>
            <a:fillRect/>
          </a:stretch>
        </p:blipFill>
        <p:spPr>
          <a:xfrm>
            <a:off x="-10160" y="-1270"/>
            <a:ext cx="12212320" cy="6859905"/>
          </a:xfrm>
          <a:prstGeom prst="rect">
            <a:avLst/>
          </a:prstGeom>
        </p:spPr>
      </p:pic>
      <p:sp>
        <p:nvSpPr>
          <p:cNvPr id="2" name="标题 1"/>
          <p:cNvSpPr>
            <a:spLocks noGrp="1"/>
          </p:cNvSpPr>
          <p:nvPr>
            <p:ph type="title"/>
          </p:nvPr>
        </p:nvSpPr>
        <p:spPr>
          <a:xfrm>
            <a:off x="716280" y="1285875"/>
            <a:ext cx="10515600" cy="3505835"/>
          </a:xfrm>
        </p:spPr>
        <p:txBody>
          <a:bodyPr>
            <a:normAutofit fontScale="90000"/>
          </a:bodyPr>
          <a:p>
            <a:r>
              <a:rPr lang="en-US" altLang="zh-CN"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 </a:t>
            </a: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五、工作要求</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1、各单位要高度重视宪法宣传周活动，严格按照实施方案要求，结合各自工作内容和特点，深入开展宪法学习宣传活动和群众性法治文化活动，推动宪法精神深入人心，确保活动有声势、有效果、有序推进、圆满结束。</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2、落实“谁执法谁普法”责任制。宪法宣传是国家机关共同的普法责任，各单位要紧紧围绕活动主题，按照活动方案的安排部署，切实担起责任、主动作为，结合业务职能创造性地开展各具特色的宣传活动。</a:t>
            </a:r>
            <a:b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br>
            <a:r>
              <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rPr>
              <a:t>3、加强宣传报道。各单位要及时收集活动开展情况，并积极向新闻媒体报导。宣传活动总结于12月15日前报回局法规科，并附活动文字、图片、影音等。</a:t>
            </a:r>
            <a:endParaRPr sz="3200" b="0">
              <a:solidFill>
                <a:srgbClr val="FFFF00"/>
              </a:solidFill>
              <a:effectLst>
                <a:glow rad="101600">
                  <a:schemeClr val="accent4">
                    <a:satMod val="175000"/>
                    <a:alpha val="40000"/>
                  </a:schemeClr>
                </a:glow>
                <a:outerShdw blurRad="50800" dist="38100" dir="2700000" algn="tl" rotWithShape="0">
                  <a:prstClr val="black">
                    <a:alpha val="40000"/>
                  </a:prstClr>
                </a:outerShdw>
              </a:effectLst>
            </a:endParaRPr>
          </a:p>
        </p:txBody>
      </p:sp>
    </p:spTree>
  </p:cSld>
  <p:clrMapOvr>
    <a:masterClrMapping/>
  </p:clrMapOvr>
</p:sld>
</file>

<file path=ppt/tags/tag1.xml><?xml version="1.0" encoding="utf-8"?>
<p:tagLst xmlns:p="http://schemas.openxmlformats.org/presentationml/2006/main">
  <p:tag name="commondata" val="eyJoZGlkIjoiYzQ3N2I4NDM3YjIxMGU1MGI5Y2ZhNjdmYTQ4ZTk5MWY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宋体"/>
        <a:font script="Hant" typeface="新細明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1063</Words>
  <Application>WPS 演示</Application>
  <PresentationFormat>宽屏</PresentationFormat>
  <Paragraphs>10</Paragraphs>
  <Slides>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宋体</vt:lpstr>
      <vt:lpstr>Wingdings</vt:lpstr>
      <vt:lpstr>华文楷体</vt:lpstr>
      <vt:lpstr>微软雅黑</vt:lpstr>
      <vt:lpstr>Arial Black</vt:lpstr>
      <vt:lpstr>Arial Unicode MS</vt:lpstr>
      <vt:lpstr>Calibri</vt:lpstr>
      <vt:lpstr>Office 主题​​</vt:lpstr>
      <vt:lpstr>12345政务服务热线转办事项承办管理办法</vt:lpstr>
      <vt:lpstr>一、运行机制 12345政务服务热线,是指我市将行政机关、公共企事业单位、群团组织等提供公共服务的咨询热线、投诉举报电话、信息平台等资源整合形成的政务热线服务体系。我局对12345热线转办事项按照统一受理、按责转办、限时办结、跟踪督办的机制运行。</vt:lpstr>
      <vt:lpstr> 二、事项办理 （一）12345热线转办事项按照下列情形办理： 1、对一般性咨询或者其他能够直接答复的事项,由指挥中心工作人员直接答复; 2、不能直接答复并属于我局职责范围内的事项,应当及时将工单转派各承办部门处理; 3、对不属于我局受理的事项,应当及时将工单退回12345热线,并向其说明理由。</vt:lpstr>
      <vt:lpstr> 三、考核督办 指挥中心对转派事项的办理进行跟踪督办,督促承办部门按规定时限办理并反馈办理结果，限期对当事人进行回访,并记录回访结果。指挥中心、承办部门应当按照档案管理要求建立政务服务热线工作档案,归档内容应当真实、清晰、完整。 12345热线转办事项办理情况纳入局年度目标责任考核内容，各承办部门按时办结率、办理满意度等为主要考核指标。</vt:lpstr>
      <vt:lpstr> 四、责任追究 承办部门有下列情形的,按照相关规定进行责任追究: (一)不落实本承办管理办法,未指定承办人员,导致转办事项无法及时办理的； (二)无正当理由存在逾期未办结事项的; (三)无正当理由拒不办理、推诿扯皮、敷衍塞责,导致承办事项逾期未办结的; (四)工作弄虚作假,反馈结果与实际办理结果不一致,造成不良影响或严重后果的; (五)回访满意度低于70%的； (六)因以权谋私、徇私舞弊等行为致使群众诉求办理不公,造成恶劣影响的; (七)因失密、泄密致使反映问题的群众受到打击报复,造成不良后果的。 五、本办法自发布之日起施行。有效期两年。</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greatwall</dc:creator>
  <cp:lastModifiedBy>慧</cp:lastModifiedBy>
  <cp:revision>5</cp:revision>
  <dcterms:created xsi:type="dcterms:W3CDTF">2023-04-07T02:39:00Z</dcterms:created>
  <dcterms:modified xsi:type="dcterms:W3CDTF">2023-12-05T01:01:38Z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2052-12.1.0.15712</vt:lpwstr>
  </property>
  <property fmtid="{D5CDD505-2E9C-101B-9397-08002B2CF9AE}" pid="3" name="ICV">
    <vt:lpwstr>3633D9B807CC4A2CBE8195C108EF723D_12</vt:lpwstr>
  </property>
</Properties>
</file>