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handoutMasterIdLst>
    <p:handoutMasterId r:id="rId12"/>
  </p:handoutMasterIdLst>
  <p:sldIdLst>
    <p:sldId id="257" r:id="rId3"/>
    <p:sldId id="264" r:id="rId4"/>
    <p:sldId id="259" r:id="rId5"/>
    <p:sldId id="260" r:id="rId6"/>
    <p:sldId id="261" r:id="rId7"/>
    <p:sldId id="269" r:id="rId8"/>
    <p:sldId id="270" r:id="rId9"/>
    <p:sldId id="271" r:id="rId10"/>
  </p:sldIdLst>
  <p:sldSz cx="12192000" cy="6858000"/>
  <p:notesSz cx="7103745" cy="10234295"/>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60"/>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gs" Target="tags/tag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handoutMaster" Target="handoutMasters/handoutMaster1.xml"/><Relationship Id="rId11" Type="http://schemas.openxmlformats.org/officeDocument/2006/relationships/notesMaster" Target="notesMasters/notesMaster1.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94615" y="-5715"/>
            <a:ext cx="12218670" cy="6869430"/>
          </a:xfrm>
          <a:prstGeom prst="rect">
            <a:avLst/>
          </a:prstGeom>
        </p:spPr>
      </p:pic>
      <p:sp>
        <p:nvSpPr>
          <p:cNvPr id="2" name="标题 1"/>
          <p:cNvSpPr>
            <a:spLocks noGrp="1"/>
          </p:cNvSpPr>
          <p:nvPr>
            <p:ph type="title"/>
          </p:nvPr>
        </p:nvSpPr>
        <p:spPr>
          <a:xfrm>
            <a:off x="599440" y="1760220"/>
            <a:ext cx="10515600" cy="1325563"/>
          </a:xfrm>
        </p:spPr>
        <p:txBody>
          <a:bodyPr>
            <a:normAutofit/>
          </a:bodyPr>
          <a:p>
            <a:pPr algn="ctr">
              <a:lnSpc>
                <a:spcPct val="130000"/>
              </a:lnSpc>
              <a:buClrTx/>
              <a:buSzTx/>
              <a:buFontTx/>
            </a:pPr>
            <a:r>
              <a:rPr lang="zh-CN" altLang="en-US" sz="32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阳泉市城市管理局2024年法治建设工作要点</a:t>
            </a:r>
            <a:endParaRPr lang="zh-CN" altLang="en-US" sz="32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endParaRPr>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94615" y="-5715"/>
            <a:ext cx="12218670" cy="6869430"/>
          </a:xfrm>
          <a:prstGeom prst="rect">
            <a:avLst/>
          </a:prstGeom>
        </p:spPr>
      </p:pic>
      <p:sp>
        <p:nvSpPr>
          <p:cNvPr id="2" name="标题 1"/>
          <p:cNvSpPr>
            <a:spLocks noGrp="1"/>
          </p:cNvSpPr>
          <p:nvPr>
            <p:ph type="title"/>
          </p:nvPr>
        </p:nvSpPr>
        <p:spPr>
          <a:xfrm>
            <a:off x="599440" y="1760220"/>
            <a:ext cx="10515600" cy="1325563"/>
          </a:xfrm>
        </p:spPr>
        <p:txBody>
          <a:bodyPr>
            <a:normAutofit fontScale="90000"/>
          </a:bodyPr>
          <a:p>
            <a:pPr algn="l">
              <a:lnSpc>
                <a:spcPct val="130000"/>
              </a:lnSpc>
              <a:buClrTx/>
              <a:buSzTx/>
              <a:buFontTx/>
            </a:pPr>
            <a:br>
              <a:rPr lang="zh-CN" altLang="en-US"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br>
            <a:r>
              <a:rPr lang="en-US" altLang="zh-CN"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      </a:t>
            </a:r>
            <a:r>
              <a:rPr lang="zh-CN" altLang="en-US"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2024年，全市城市管理领域法治建设工作要坚持以习近平新时代中国特色社会主义思想为指导，全面贯彻落实党的二十大精神和习近平法治思想，紧紧围绕市委、市政府关于法治建设和加快推进法治化营商环境建设的部署要求，按照省住建厅关于《山西省住房和城乡建设领域2024年度法治建设工作要点》安排，进一步加强法治培训，不断完善制度规范，扎实推进依法行政，全面提升执法质量和效能，为全市城市管理事业高质量发展提供法治保障。</a:t>
            </a:r>
            <a:endParaRPr lang="zh-CN" altLang="en-US"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endParaRPr>
          </a:p>
        </p:txBody>
      </p:sp>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15240" y="-20955"/>
            <a:ext cx="12222480" cy="6899910"/>
          </a:xfrm>
          <a:prstGeom prst="rect">
            <a:avLst/>
          </a:prstGeom>
        </p:spPr>
      </p:pic>
      <p:sp>
        <p:nvSpPr>
          <p:cNvPr id="2" name="标题 1"/>
          <p:cNvSpPr>
            <a:spLocks noGrp="1"/>
          </p:cNvSpPr>
          <p:nvPr>
            <p:ph type="title"/>
          </p:nvPr>
        </p:nvSpPr>
        <p:spPr>
          <a:xfrm>
            <a:off x="608965" y="3020060"/>
            <a:ext cx="10515600" cy="1325563"/>
          </a:xfrm>
        </p:spPr>
        <p:txBody>
          <a:bodyPr>
            <a:normAutofit fontScale="90000"/>
          </a:bodyPr>
          <a:p>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       一、加强组织领导，提高法治意识</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1、压实第一责任人职责。全面落实《党政主要负责人履行推进法治建设第一责任人职责规定》，切实履行法治建设第一责任人职责，加强对法治工作的组织领导，将法治建设与业务工作同部署、同推进、同落实。 </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2、强化考核评价。落实法治建设考核评价和党政主要负责人年终述法制度，通过日常评价、专项检查、执法监督、集中评议等方式开展年度考核。各单位要确定专人负责法治建设工作，切实做到法治建设各项工作有人抓、有措施、出实效。</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3、强化领导干部法治意识。建立并落实领导干部应知应会党内法规和国家法律清单制度，将习近平法治思想、《宪法》《民法典》《行政处罚法》等法律法规、国家和省市重要政策文件纳入各单位理论学习、“三会一课”重点学习内容，提高领导干部法治意识和依法决策能力。</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4、提升干部队伍法治素养。开展专题宣讲、集中培训等法治学习教育活动，持续强化干部职工法治思维。上半年，举办一期依法行政专题培训，积极参加省司法厅“执法大讲堂”线上学习，组织参加法院旁听庭审活动，把习近平法治思想贯彻落实到工作全过程，为进一步强化行业监管和综合执法提供法治保障。</a:t>
            </a:r>
            <a:endPar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10160" y="-1270"/>
            <a:ext cx="12212320" cy="6859905"/>
          </a:xfrm>
          <a:prstGeom prst="rect">
            <a:avLst/>
          </a:prstGeom>
        </p:spPr>
      </p:pic>
      <p:sp>
        <p:nvSpPr>
          <p:cNvPr id="2" name="标题 1"/>
          <p:cNvSpPr>
            <a:spLocks noGrp="1"/>
          </p:cNvSpPr>
          <p:nvPr>
            <p:ph type="title"/>
          </p:nvPr>
        </p:nvSpPr>
        <p:spPr>
          <a:xfrm>
            <a:off x="716280" y="1285875"/>
            <a:ext cx="10515600" cy="3505835"/>
          </a:xfrm>
        </p:spPr>
        <p:txBody>
          <a:bodyPr>
            <a:normAutofit fontScale="90000"/>
          </a:bodyPr>
          <a:p>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     </a:t>
            </a: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二、深化普法宣传，推进文明执法</a:t>
            </a:r>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5、全面推进“八五”普法。围绕各单位工作职责，结合“4.15国家安全日”“5.15城市节水宣传周”“10.26环卫工人节”“12.4”国家宪法日等重要节点，组织开展党内法规、宪法、民法典等法律法规和城市管理领域专业法律法规的普法宣传。</a:t>
            </a:r>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6、落实普法责任。全面落实“谁执法、谁普法”“谁管理、谁普法”“谁服务、谁普法”普法责任制，推进执法、监管全过程普法。各单位按照普法工作计划（见附件），充分利用微信、自媒体平台和传统宣传方式，做好普法宣传。大力推行说理式执法，运用说服教育、劝导示范、警示告诫、指导约谈等方式面对面普法，以法析理。完善以案释法和典型案例发布制度。</a:t>
            </a:r>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endPar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10160" y="-1270"/>
            <a:ext cx="12212320" cy="6859905"/>
          </a:xfrm>
          <a:prstGeom prst="rect">
            <a:avLst/>
          </a:prstGeom>
        </p:spPr>
      </p:pic>
      <p:sp>
        <p:nvSpPr>
          <p:cNvPr id="2" name="标题 1"/>
          <p:cNvSpPr>
            <a:spLocks noGrp="1"/>
          </p:cNvSpPr>
          <p:nvPr>
            <p:ph type="title"/>
          </p:nvPr>
        </p:nvSpPr>
        <p:spPr>
          <a:xfrm>
            <a:off x="716280" y="1285875"/>
            <a:ext cx="10515600" cy="3505835"/>
          </a:xfrm>
        </p:spPr>
        <p:txBody>
          <a:bodyPr>
            <a:normAutofit fontScale="90000"/>
          </a:bodyPr>
          <a:p>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 </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  </a:t>
            </a:r>
            <a:r>
              <a:rPr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7、开展行政执法质量提升行动。各执法部门要按照省、市提升行政执法质量三年行动计划和开展行政执法突出问题专项整治行动的安排部署，以全面推进严格规范公正文明执法为目标，完善行政执法机制，规范行政执法行为，有效提升执法质量。要加强学习动员、认真查摆问题、扎实做好整改，有效整治行政执法突出问题，不断增强行政执法权威性和公信力，进一步提升人民群众对行政执法的满意度。</a:t>
            </a:r>
            <a:br>
              <a:rPr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三、加强执法监督，规范执法行为 </a:t>
            </a:r>
            <a:br>
              <a:rPr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8、加强行政执法监督。严格落实省住建厅《城市管理执法监督暂行规定》和《阳泉市城市管理执法监督工作制度》，加强对市、县城市管理综合执法工作监督检查。建立重大案件督办机制，健全行政执法监督督办函、建议书等工作程序，对城市管理领域重大执法案件开展监督，切实规范执法行为。</a:t>
            </a:r>
            <a:endParaRPr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10160" y="-1270"/>
            <a:ext cx="12212320" cy="6859905"/>
          </a:xfrm>
          <a:prstGeom prst="rect">
            <a:avLst/>
          </a:prstGeom>
        </p:spPr>
      </p:pic>
      <p:sp>
        <p:nvSpPr>
          <p:cNvPr id="2" name="标题 1"/>
          <p:cNvSpPr>
            <a:spLocks noGrp="1"/>
          </p:cNvSpPr>
          <p:nvPr>
            <p:ph type="title"/>
          </p:nvPr>
        </p:nvSpPr>
        <p:spPr>
          <a:xfrm>
            <a:off x="716280" y="1285875"/>
            <a:ext cx="10515600" cy="3505835"/>
          </a:xfrm>
        </p:spPr>
        <p:txBody>
          <a:bodyPr>
            <a:normAutofit fontScale="90000"/>
          </a:bodyPr>
          <a:p>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 </a:t>
            </a:r>
            <a:b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  </a:t>
            </a:r>
            <a:r>
              <a:rPr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9、持续开展执法案卷评查。按照省、市工作安排，开展年度执法案卷评查工作。落实上级关于案卷评查和案例指导制度，以开展案卷评查为抓手，及时发现和纠正不当执法行为，以评促改、以改增效，推动行政执法三项制度严格落实，不断提高行政执法水平，全面提升案卷质量。</a:t>
            </a:r>
            <a:br>
              <a:rPr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10、加强重点领域执法力度。开展市容环境、城市绿地、市政设施、污水排放、燃气安全等关系群众切身利益的重点领域执法力度。加强事中事后监管，推行“双随机、一公开”部门联合抽查，积极推行“综合查一次”联合执法模式，继续做好“互联网+监管”信息录入工作。</a:t>
            </a:r>
            <a:endParaRPr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94615" y="-5715"/>
            <a:ext cx="12218670" cy="6869430"/>
          </a:xfrm>
          <a:prstGeom prst="rect">
            <a:avLst/>
          </a:prstGeom>
        </p:spPr>
      </p:pic>
      <p:sp>
        <p:nvSpPr>
          <p:cNvPr id="2" name="标题 1"/>
          <p:cNvSpPr>
            <a:spLocks noGrp="1"/>
          </p:cNvSpPr>
          <p:nvPr>
            <p:ph type="title"/>
          </p:nvPr>
        </p:nvSpPr>
        <p:spPr>
          <a:xfrm>
            <a:off x="599440" y="467360"/>
            <a:ext cx="10515600" cy="5024120"/>
          </a:xfrm>
        </p:spPr>
        <p:txBody>
          <a:bodyPr>
            <a:normAutofit fontScale="90000"/>
          </a:bodyPr>
          <a:p>
            <a:pPr algn="l">
              <a:lnSpc>
                <a:spcPct val="130000"/>
              </a:lnSpc>
              <a:buClrTx/>
              <a:buSzTx/>
              <a:buFontTx/>
            </a:pPr>
            <a:r>
              <a:rPr lang="zh-CN" altLang="en-US" sz="32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四、推进依法行政，优化营商环境</a:t>
            </a:r>
            <a:br>
              <a:rPr lang="zh-CN" altLang="en-US" sz="32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br>
            <a:r>
              <a:rPr lang="zh-CN" altLang="en-US" sz="32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11、加强行政规范性文件管理。落实规范性文件合法性审查工作机制，按照“谁起草、谁审查”要求，加强对本领域行业准入等具体政策措施公平竞争审查。做好规范性文件常态化清理，严格落实行政规范性文件备案制度。</a:t>
            </a:r>
            <a:br>
              <a:rPr lang="zh-CN" altLang="en-US" sz="32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br>
            <a:r>
              <a:rPr lang="zh-CN" altLang="en-US" sz="32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12、提高依法决策水平。认真落实《重大行政决策程序暂行条例》,严格履行公众参与、专家论证、风险评估、合法性审查、集体讨论程序。全面落实法律顾问、公职律师、驻队律师实质性参与重大行政决策、涉法矛盾化解、合同审查和行政复议、诉讼等工作机制。</a:t>
            </a:r>
            <a:endParaRPr lang="zh-CN" altLang="en-US" sz="32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endParaRPr>
          </a:p>
        </p:txBody>
      </p:sp>
    </p:spTree>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94615" y="-5715"/>
            <a:ext cx="12218670" cy="6869430"/>
          </a:xfrm>
          <a:prstGeom prst="rect">
            <a:avLst/>
          </a:prstGeom>
        </p:spPr>
      </p:pic>
      <p:sp>
        <p:nvSpPr>
          <p:cNvPr id="2" name="标题 1"/>
          <p:cNvSpPr>
            <a:spLocks noGrp="1"/>
          </p:cNvSpPr>
          <p:nvPr>
            <p:ph type="title"/>
          </p:nvPr>
        </p:nvSpPr>
        <p:spPr>
          <a:xfrm>
            <a:off x="599440" y="467360"/>
            <a:ext cx="10515600" cy="5024120"/>
          </a:xfrm>
        </p:spPr>
        <p:txBody>
          <a:bodyPr>
            <a:normAutofit/>
          </a:bodyPr>
          <a:p>
            <a:pPr algn="l">
              <a:lnSpc>
                <a:spcPct val="130000"/>
              </a:lnSpc>
              <a:buClrTx/>
              <a:buSzTx/>
              <a:buFontTx/>
            </a:pPr>
            <a:r>
              <a:rPr lang="zh-CN" altLang="en-US" sz="32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13、严格执法与柔性执法相结合。严格落实省住建厅“首违不罚”“轻微不罚”具体规定，注重运用指导、提醒、约谈等非强制方式，在法定权限范围内给予行政相对人容错纠错空间，对不触碰安全底线的行为适当给予一定的“观察期”，对需要达标整改的给予必要的“过渡期”，通过适度有效监管，引导相对人自觉纠正违法行为，实现行政执法效果最大化。</a:t>
            </a:r>
            <a:endParaRPr lang="zh-CN" altLang="en-US" sz="32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endParaRPr>
          </a:p>
        </p:txBody>
      </p:sp>
    </p:spTree>
  </p:cSld>
  <p:clrMapOvr>
    <a:masterClrMapping/>
  </p:clrMapOvr>
  <p:transition>
    <p:wedge/>
  </p:transition>
</p:sld>
</file>

<file path=ppt/tags/tag1.xml><?xml version="1.0" encoding="utf-8"?>
<p:tagLst xmlns:p="http://schemas.openxmlformats.org/presentationml/2006/main">
  <p:tag name="commondata" val="eyJoZGlkIjoiYzQ3N2I4NDM3YjIxMGU1MGI5Y2ZhNjdmYTQ4ZTk5MWY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宋体"/>
        <a:font script="Hant" typeface="新細明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2002</Words>
  <Application>WPS 演示</Application>
  <PresentationFormat>宽屏</PresentationFormat>
  <Paragraphs>16</Paragraphs>
  <Slides>8</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8</vt:i4>
      </vt:variant>
    </vt:vector>
  </HeadingPairs>
  <TitlesOfParts>
    <vt:vector size="17" baseType="lpstr">
      <vt:lpstr>Arial</vt:lpstr>
      <vt:lpstr>宋体</vt:lpstr>
      <vt:lpstr>Wingdings</vt:lpstr>
      <vt:lpstr>华文楷体</vt:lpstr>
      <vt:lpstr>微软雅黑</vt:lpstr>
      <vt:lpstr>Arial Black</vt:lpstr>
      <vt:lpstr>Arial Unicode MS</vt:lpstr>
      <vt:lpstr>Calibri</vt:lpstr>
      <vt:lpstr>Office 主题​​</vt:lpstr>
      <vt:lpstr>阳泉市城市管理局2024年行政执法人员教育培训方案</vt:lpstr>
      <vt:lpstr>       为认真贯彻落实《阳泉市贯彻落实山西省提升行政执法质量三年行动计划实施方案（2023-2025年）的工作举措》，全面提升我局行政执法质量和效能，服务保障我市高质量发展，结合城市管理工作实际，制定本年度行政执法人员教育培训方案。 </vt:lpstr>
      <vt:lpstr>        一、指导思想        坚持以习近平新时代中国特色社会主义思想为指导，深入学习贯彻习近平法治思想，全面贯彻落实党的二十大精神，认真贯彻落实习近平总书记视察山西重要讲话、重要指示精神，深刻领悟“两个确立”的决定意义，增强“四个意识”、坚定“四个自信”、做到“两个维护”。        二、总体目标       紧紧围绕市委“14510”总体思路和部署，通过全方位、多形式行政执法人员培训，规范行政执法行为，完善行政执法体制机制，强化行政执法监督问责，城市管理行政执法队伍能力素质明显提升，行政执法质量和效能显著提高，法治化营商环境持续优化，人民群众对行政执法的满意度大幅上升。</vt:lpstr>
      <vt:lpstr>       三、培训内容       习近平新时代中国特色社会主义思想、习近平法治思想、党的二十大精神。重点围绕宪法、行政处罚法、行政许可法、行政强制法、行政诉讼法、行政复议法、山西省行政执法条例以及住建和城市管理领域法律法规开展培训和学习，将国务院办公厅《提升行政执法质量三年行动计划（2023—2025年）》（国办发〔2023〕27号）列为必训内容。同时对行政执法“三项制度”、典型案例、行政执法文书、案卷制作、案例分析等进行学习。</vt:lpstr>
      <vt:lpstr>    四、培训形式 （一）加强机关工作人员法治教育。 （二）开展执法人员法治培训。 （三）在执法中普法。   五、工作要求 （一）强化组织领导。 （二）落实普法责任。 （三）确保培训的实效性。</vt:lpstr>
      <vt:lpstr>    7、开展行政执法质量提升行动。各执法部门要按照省、市提升行政执法质量三年行动计划和开展行政执法突出问题专项整治行动的安排部署，以全面推进严格规范公正文明执法为目标，完善行政执法机制，规范行政执法行为，有效提升执法质量。要加强学习动员、认真查摆问题、扎实做好整改，有效整治行政执法突出问题，不断增强行政执法权威性和公信力，进一步提升人民群众对行政执法的满意度。 三、加强执法监督，规范执法行为  8、加强行政执法监督。严格落实省住建厅《城市管理执法监督暂行规定》和《阳泉市城市管理执法监督工作制度》，加强对市、县城市管理综合执法工作监督检查。建立重大案件督办机制，健全行政执法监督督办函、建议书等工作程序，对城市管理领域重大执法案件开展监督，切实规范执法行为。</vt:lpstr>
      <vt:lpstr>阳泉市城市管理局2024年法治建设工作要点</vt:lpstr>
      <vt:lpstr>四、推进依法行政，优化营商环境 11、加强行政规范性文件管理。落实规范性文件合法性审查工作机制，按照“谁起草、谁审查”要求，加强对本领域行业准入等具体政策措施公平竞争审查。做好规范性文件常态化清理，严格落实行政规范性文件备案制度。 12、提高依法决策水平。认真落实《重大行政决策程序暂行条例》,严格履行公众参与、专家论证、风险评估、合法性审查、集体讨论程序。全面落实法律顾问、公职律师、驻队律师实质性参与重大行政决策、涉法矛盾化解、合同审查和行政复议、诉讼等工作机制。</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greatwall</dc:creator>
  <cp:lastModifiedBy>Administrator</cp:lastModifiedBy>
  <cp:revision>10</cp:revision>
  <dcterms:created xsi:type="dcterms:W3CDTF">2023-04-07T02:39:00Z</dcterms:created>
  <dcterms:modified xsi:type="dcterms:W3CDTF">2024-04-22T09:01:21Z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2052-12.1.0.16729</vt:lpwstr>
  </property>
  <property fmtid="{D5CDD505-2E9C-101B-9397-08002B2CF9AE}" pid="3" name="ICV">
    <vt:lpwstr>3633D9B807CC4A2CBE8195C108EF723D_12</vt:lpwstr>
  </property>
</Properties>
</file>