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3" Type="http://schemas.openxmlformats.org/package/2006/relationships/metadata/core-properties" Target="docProps/core.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 id="2147483660" r:id="rId3"/>
    <p:sldMasterId id="2147483672" r:id="rId4"/>
    <p:sldMasterId id="2147483684" r:id="rId5"/>
    <p:sldMasterId id="2147483696" r:id="rId6"/>
  </p:sldMasterIdLst>
  <p:sldIdLst>
    <p:sldId id="257" r:id="rId7"/>
    <p:sldId id="265" r:id="rId8"/>
    <p:sldId id="264" r:id="rId9"/>
    <p:sldId id="267" r:id="rId10"/>
    <p:sldId id="268" r:id="rId11"/>
    <p:sldId id="269" r:id="rId12"/>
    <p:sldId id="270" r:id="rId13"/>
    <p:sldId id="272" r:id="rId14"/>
  </p:sldIdLst>
  <p:sldSz cx="9144000" cy="6858000" type="screen4x3"/>
  <p:notesSz cx="6858000" cy="9144000"/>
  <p:custDataLst>
    <p:tags r:id="rId18"/>
  </p:custDataLst>
  <p:defaultTextStyle>
    <a:defPPr>
      <a:defRPr lang="zh-CN"/>
    </a:defPPr>
    <a:lvl1pPr marL="0" lvl="0"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1pPr>
    <a:lvl2pPr marL="457200" lvl="1"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rtl="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2196" userDrawn="1">
          <p15:clr>
            <a:srgbClr val="A4A3A4"/>
          </p15:clr>
        </p15:guide>
        <p15:guide id="2" pos="2876"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howGuides="1">
      <p:cViewPr varScale="1">
        <p:scale>
          <a:sx n="69" d="100"/>
          <a:sy n="69" d="100"/>
        </p:scale>
        <p:origin x="-138" y="-102"/>
      </p:cViewPr>
      <p:guideLst>
        <p:guide orient="horz" pos="2196"/>
        <p:guide pos="2876"/>
      </p:guideLst>
    </p:cSldViewPr>
  </p:slide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3.xml"/><Relationship Id="rId8" Type="http://schemas.openxmlformats.org/officeDocument/2006/relationships/slide" Target="slides/slide2.xml"/><Relationship Id="rId7" Type="http://schemas.openxmlformats.org/officeDocument/2006/relationships/slide" Target="slides/slide1.xml"/><Relationship Id="rId6" Type="http://schemas.openxmlformats.org/officeDocument/2006/relationships/slideMaster" Target="slideMasters/slideMaster5.xml"/><Relationship Id="rId5" Type="http://schemas.openxmlformats.org/officeDocument/2006/relationships/slideMaster" Target="slideMasters/slideMaster4.xml"/><Relationship Id="rId4" Type="http://schemas.openxmlformats.org/officeDocument/2006/relationships/slideMaster" Target="slideMasters/slideMaster3.xml"/><Relationship Id="rId3" Type="http://schemas.openxmlformats.org/officeDocument/2006/relationships/slideMaster" Target="slideMasters/slideMaster2.xml"/><Relationship Id="rId2" Type="http://schemas.openxmlformats.org/officeDocument/2006/relationships/theme" Target="theme/theme1.xml"/><Relationship Id="rId18" Type="http://schemas.openxmlformats.org/officeDocument/2006/relationships/tags" Target="tags/tag4.xml"/><Relationship Id="rId17" Type="http://schemas.openxmlformats.org/officeDocument/2006/relationships/tableStyles" Target="tableStyles.xml"/><Relationship Id="rId16" Type="http://schemas.openxmlformats.org/officeDocument/2006/relationships/viewProps" Target="viewProps.xml"/><Relationship Id="rId15" Type="http://schemas.openxmlformats.org/officeDocument/2006/relationships/presProps" Target="presProps.xml"/><Relationship Id="rId14" Type="http://schemas.openxmlformats.org/officeDocument/2006/relationships/slide" Target="slides/slide8.xml"/><Relationship Id="rId13" Type="http://schemas.openxmlformats.org/officeDocument/2006/relationships/slide" Target="slides/slide7.xml"/><Relationship Id="rId12" Type="http://schemas.openxmlformats.org/officeDocument/2006/relationships/slide" Target="slides/slide6.xml"/><Relationship Id="rId11" Type="http://schemas.openxmlformats.org/officeDocument/2006/relationships/slide" Target="slides/slide5.xml"/><Relationship Id="rId10" Type="http://schemas.openxmlformats.org/officeDocument/2006/relationships/slide" Target="slides/slide4.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pPr fontAlgn="base"/>
            <a:r>
              <a:rPr lang="zh-CN" altLang="en-US" strike="noStrike" noProof="1" smtClean="0"/>
              <a:t>单击此处编辑母版标题样式</a:t>
            </a:r>
            <a:endParaRPr lang="zh-CN" altLang="en-US" strike="noStrike" noProof="1"/>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pPr fontAlgn="base"/>
            <a:r>
              <a:rPr lang="zh-CN" altLang="en-US" strike="noStrike" noProof="1" smtClean="0"/>
              <a:t>单击此处编辑母版副标题样式</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a:xfrm>
            <a:off x="457200" y="274638"/>
            <a:ext cx="6052930" cy="5851525"/>
          </a:xfrm>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pPr fontAlgn="base"/>
            <a:r>
              <a:rPr lang="zh-CN" altLang="en-US" strike="noStrike" noProof="1" smtClean="0"/>
              <a:t>单击此处编辑母版标题样式</a:t>
            </a:r>
            <a:endParaRPr lang="zh-CN" altLang="en-US" strike="noStrike" noProof="1"/>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pPr fontAlgn="base"/>
            <a:r>
              <a:rPr lang="zh-CN" altLang="en-US" strike="noStrike" noProof="1" smtClean="0"/>
              <a:t>单击此处编辑母版副标题样式</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4500"/>
            </a:lvl1p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fontAlgn="base"/>
            <a:r>
              <a:rPr lang="zh-CN" altLang="en-US" strike="noStrike" noProof="1" smtClean="0"/>
              <a:t>单击此处编辑母版文本样式</a:t>
            </a:r>
            <a:endParaRPr lang="zh-CN" altLang="en-US" strike="noStrike" noProof="1" smtClean="0"/>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sz="half" idx="1"/>
          </p:nvPr>
        </p:nvSpPr>
        <p:spPr>
          <a:xfrm>
            <a:off x="457200" y="1600200"/>
            <a:ext cx="4032504" cy="4525963"/>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内容占位符 3"/>
          <p:cNvSpPr>
            <a:spLocks noGrp="1"/>
          </p:cNvSpPr>
          <p:nvPr>
            <p:ph sz="half" idx="2"/>
          </p:nvPr>
        </p:nvSpPr>
        <p:spPr>
          <a:xfrm>
            <a:off x="4654296" y="1600200"/>
            <a:ext cx="4032504" cy="4525963"/>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日期占位符 4"/>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5"/>
            <a:ext cx="7886700" cy="1325563"/>
          </a:xfrm>
        </p:spPr>
        <p:txBody>
          <a:body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890081" y="1778438"/>
            <a:ext cx="3655181"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smtClean="0"/>
              <a:t>单击此处编辑母版文本样式</a:t>
            </a:r>
            <a:endParaRPr lang="zh-CN" altLang="en-US" strike="noStrike" noProof="1" smtClean="0"/>
          </a:p>
        </p:txBody>
      </p:sp>
      <p:sp>
        <p:nvSpPr>
          <p:cNvPr id="4" name="内容占位符 3"/>
          <p:cNvSpPr>
            <a:spLocks noGrp="1"/>
          </p:cNvSpPr>
          <p:nvPr>
            <p:ph sz="half" idx="2"/>
          </p:nvPr>
        </p:nvSpPr>
        <p:spPr>
          <a:xfrm>
            <a:off x="890081" y="2665379"/>
            <a:ext cx="3655181" cy="3524284"/>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文本占位符 4"/>
          <p:cNvSpPr>
            <a:spLocks noGrp="1"/>
          </p:cNvSpPr>
          <p:nvPr>
            <p:ph type="body" sz="quarter" idx="3"/>
          </p:nvPr>
        </p:nvSpPr>
        <p:spPr>
          <a:xfrm>
            <a:off x="4692704" y="1778438"/>
            <a:ext cx="3673182"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smtClean="0"/>
              <a:t>单击此处编辑母版文本样式</a:t>
            </a:r>
            <a:endParaRPr lang="zh-CN" altLang="en-US" strike="noStrike" noProof="1" smtClean="0"/>
          </a:p>
        </p:txBody>
      </p:sp>
      <p:sp>
        <p:nvSpPr>
          <p:cNvPr id="6" name="内容占位符 5"/>
          <p:cNvSpPr>
            <a:spLocks noGrp="1"/>
          </p:cNvSpPr>
          <p:nvPr>
            <p:ph sz="quarter" idx="4"/>
          </p:nvPr>
        </p:nvSpPr>
        <p:spPr>
          <a:xfrm>
            <a:off x="4692704" y="2665379"/>
            <a:ext cx="3673182" cy="3524284"/>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7" name="日期占位符 6"/>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8" name="页脚占位符 7"/>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9" name="灯片编号占位符 8"/>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日期占位符 2"/>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4" name="页脚占位符 3"/>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5" name="灯片编号占位符 4"/>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3" name="页脚占位符 2"/>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4" name="灯片编号占位符 3"/>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fontAlgn="base"/>
            <a:r>
              <a:rPr lang="zh-CN" altLang="en-US" strike="noStrike" noProof="1" smtClean="0"/>
              <a:t>单击此处编辑母版文本样式</a:t>
            </a:r>
            <a:endParaRPr lang="zh-CN" altLang="en-US" strike="noStrike" noProof="1" smtClean="0"/>
          </a:p>
        </p:txBody>
      </p:sp>
      <p:sp>
        <p:nvSpPr>
          <p:cNvPr id="5" name="日期占位符 4"/>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3124012" cy="1600200"/>
          </a:xfrm>
        </p:spPr>
        <p:txBody>
          <a:bodyPr anchor="b"/>
          <a:lstStyle>
            <a:lvl1pPr>
              <a:defRPr sz="2400"/>
            </a:lvl1pPr>
          </a:lstStyle>
          <a:p>
            <a:pPr fontAlgn="base"/>
            <a:r>
              <a:rPr lang="zh-CN" altLang="en-US" strike="noStrike" noProof="1" smtClean="0"/>
              <a:t>单击此处编辑母版标题样式</a:t>
            </a:r>
            <a:endParaRPr lang="zh-CN" altLang="en-US" strike="noStrike" noProof="1"/>
          </a:p>
        </p:txBody>
      </p:sp>
      <p:sp>
        <p:nvSpPr>
          <p:cNvPr id="3" name="图片占位符 2"/>
          <p:cNvSpPr>
            <a:spLocks noGrp="1"/>
          </p:cNvSpPr>
          <p:nvPr>
            <p:ph type="pic" idx="1"/>
          </p:nvPr>
        </p:nvSpPr>
        <p:spPr>
          <a:xfrm>
            <a:off x="3887391" y="457201"/>
            <a:ext cx="462915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fontAlgn="base"/>
            <a:endParaRPr lang="zh-CN" altLang="en-US" strike="noStrike" noProof="1"/>
          </a:p>
        </p:txBody>
      </p:sp>
      <p:sp>
        <p:nvSpPr>
          <p:cNvPr id="4" name="文本占位符 3"/>
          <p:cNvSpPr>
            <a:spLocks noGrp="1"/>
          </p:cNvSpPr>
          <p:nvPr>
            <p:ph type="body" sz="half" idx="2"/>
          </p:nvPr>
        </p:nvSpPr>
        <p:spPr>
          <a:xfrm>
            <a:off x="629841" y="2057400"/>
            <a:ext cx="3124012"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fontAlgn="base"/>
            <a:r>
              <a:rPr lang="zh-CN" altLang="en-US" strike="noStrike" noProof="1" smtClean="0"/>
              <a:t>单击此处编辑母版文本样式</a:t>
            </a:r>
            <a:endParaRPr lang="zh-CN" altLang="en-US" strike="noStrike" noProof="1" smtClean="0"/>
          </a:p>
        </p:txBody>
      </p:sp>
      <p:sp>
        <p:nvSpPr>
          <p:cNvPr id="5" name="日期占位符 4"/>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a:xfrm>
            <a:off x="457200" y="274638"/>
            <a:ext cx="6052930" cy="5851525"/>
          </a:xfrm>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pPr fontAlgn="base"/>
            <a:r>
              <a:rPr lang="zh-CN" altLang="en-US" strike="noStrike" noProof="1" smtClean="0"/>
              <a:t>单击此处编辑母版标题样式</a:t>
            </a:r>
            <a:endParaRPr lang="zh-CN" altLang="en-US" strike="noStrike" noProof="1"/>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pPr fontAlgn="base"/>
            <a:r>
              <a:rPr lang="zh-CN" altLang="en-US" strike="noStrike" noProof="1" smtClean="0"/>
              <a:t>单击此处编辑母版副标题样式</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4500"/>
            </a:lvl1p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fontAlgn="base"/>
            <a:r>
              <a:rPr lang="zh-CN" altLang="en-US" strike="noStrike" noProof="1" smtClean="0"/>
              <a:t>单击此处编辑母版文本样式</a:t>
            </a:r>
            <a:endParaRPr lang="zh-CN" altLang="en-US" strike="noStrike" noProof="1" smtClean="0"/>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sz="half" idx="1"/>
          </p:nvPr>
        </p:nvSpPr>
        <p:spPr>
          <a:xfrm>
            <a:off x="457200" y="1600200"/>
            <a:ext cx="4032504" cy="4525963"/>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内容占位符 3"/>
          <p:cNvSpPr>
            <a:spLocks noGrp="1"/>
          </p:cNvSpPr>
          <p:nvPr>
            <p:ph sz="half" idx="2"/>
          </p:nvPr>
        </p:nvSpPr>
        <p:spPr>
          <a:xfrm>
            <a:off x="4654296" y="1600200"/>
            <a:ext cx="4032504" cy="4525963"/>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日期占位符 4"/>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5"/>
            <a:ext cx="7886700" cy="1325563"/>
          </a:xfrm>
        </p:spPr>
        <p:txBody>
          <a:body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890081" y="1778438"/>
            <a:ext cx="3655181"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smtClean="0"/>
              <a:t>单击此处编辑母版文本样式</a:t>
            </a:r>
            <a:endParaRPr lang="zh-CN" altLang="en-US" strike="noStrike" noProof="1" smtClean="0"/>
          </a:p>
        </p:txBody>
      </p:sp>
      <p:sp>
        <p:nvSpPr>
          <p:cNvPr id="4" name="内容占位符 3"/>
          <p:cNvSpPr>
            <a:spLocks noGrp="1"/>
          </p:cNvSpPr>
          <p:nvPr>
            <p:ph sz="half" idx="2"/>
          </p:nvPr>
        </p:nvSpPr>
        <p:spPr>
          <a:xfrm>
            <a:off x="890081" y="2665379"/>
            <a:ext cx="3655181" cy="3524284"/>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文本占位符 4"/>
          <p:cNvSpPr>
            <a:spLocks noGrp="1"/>
          </p:cNvSpPr>
          <p:nvPr>
            <p:ph type="body" sz="quarter" idx="3"/>
          </p:nvPr>
        </p:nvSpPr>
        <p:spPr>
          <a:xfrm>
            <a:off x="4692704" y="1778438"/>
            <a:ext cx="3673182"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smtClean="0"/>
              <a:t>单击此处编辑母版文本样式</a:t>
            </a:r>
            <a:endParaRPr lang="zh-CN" altLang="en-US" strike="noStrike" noProof="1" smtClean="0"/>
          </a:p>
        </p:txBody>
      </p:sp>
      <p:sp>
        <p:nvSpPr>
          <p:cNvPr id="6" name="内容占位符 5"/>
          <p:cNvSpPr>
            <a:spLocks noGrp="1"/>
          </p:cNvSpPr>
          <p:nvPr>
            <p:ph sz="quarter" idx="4"/>
          </p:nvPr>
        </p:nvSpPr>
        <p:spPr>
          <a:xfrm>
            <a:off x="4692704" y="2665379"/>
            <a:ext cx="3673182" cy="3524284"/>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7" name="日期占位符 6"/>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8" name="页脚占位符 7"/>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9" name="灯片编号占位符 8"/>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日期占位符 2"/>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4" name="页脚占位符 3"/>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5" name="灯片编号占位符 4"/>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3" name="页脚占位符 2"/>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4" name="灯片编号占位符 3"/>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4500"/>
            </a:lvl1p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fontAlgn="base"/>
            <a:r>
              <a:rPr lang="zh-CN" altLang="en-US" strike="noStrike" noProof="1" smtClean="0"/>
              <a:t>单击此处编辑母版文本样式</a:t>
            </a:r>
            <a:endParaRPr lang="zh-CN" altLang="en-US" strike="noStrike" noProof="1" smtClean="0"/>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fontAlgn="base"/>
            <a:r>
              <a:rPr lang="zh-CN" altLang="en-US" strike="noStrike" noProof="1" smtClean="0"/>
              <a:t>单击此处编辑母版文本样式</a:t>
            </a:r>
            <a:endParaRPr lang="zh-CN" altLang="en-US" strike="noStrike" noProof="1" smtClean="0"/>
          </a:p>
        </p:txBody>
      </p:sp>
      <p:sp>
        <p:nvSpPr>
          <p:cNvPr id="5" name="日期占位符 4"/>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3124012" cy="1600200"/>
          </a:xfrm>
        </p:spPr>
        <p:txBody>
          <a:bodyPr anchor="b"/>
          <a:lstStyle>
            <a:lvl1pPr>
              <a:defRPr sz="2400"/>
            </a:lvl1pPr>
          </a:lstStyle>
          <a:p>
            <a:pPr fontAlgn="base"/>
            <a:r>
              <a:rPr lang="zh-CN" altLang="en-US" strike="noStrike" noProof="1" smtClean="0"/>
              <a:t>单击此处编辑母版标题样式</a:t>
            </a:r>
            <a:endParaRPr lang="zh-CN" altLang="en-US" strike="noStrike" noProof="1"/>
          </a:p>
        </p:txBody>
      </p:sp>
      <p:sp>
        <p:nvSpPr>
          <p:cNvPr id="3" name="图片占位符 2"/>
          <p:cNvSpPr>
            <a:spLocks noGrp="1"/>
          </p:cNvSpPr>
          <p:nvPr>
            <p:ph type="pic" idx="1"/>
          </p:nvPr>
        </p:nvSpPr>
        <p:spPr>
          <a:xfrm>
            <a:off x="3887391" y="457201"/>
            <a:ext cx="462915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fontAlgn="base"/>
            <a:endParaRPr lang="zh-CN" altLang="en-US" strike="noStrike" noProof="1"/>
          </a:p>
        </p:txBody>
      </p:sp>
      <p:sp>
        <p:nvSpPr>
          <p:cNvPr id="4" name="文本占位符 3"/>
          <p:cNvSpPr>
            <a:spLocks noGrp="1"/>
          </p:cNvSpPr>
          <p:nvPr>
            <p:ph type="body" sz="half" idx="2"/>
          </p:nvPr>
        </p:nvSpPr>
        <p:spPr>
          <a:xfrm>
            <a:off x="629841" y="2057400"/>
            <a:ext cx="3124012"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fontAlgn="base"/>
            <a:r>
              <a:rPr lang="zh-CN" altLang="en-US" strike="noStrike" noProof="1" smtClean="0"/>
              <a:t>单击此处编辑母版文本样式</a:t>
            </a:r>
            <a:endParaRPr lang="zh-CN" altLang="en-US" strike="noStrike" noProof="1" smtClean="0"/>
          </a:p>
        </p:txBody>
      </p:sp>
      <p:sp>
        <p:nvSpPr>
          <p:cNvPr id="5" name="日期占位符 4"/>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a:xfrm>
            <a:off x="457200" y="274638"/>
            <a:ext cx="6052930" cy="5851525"/>
          </a:xfrm>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pPr fontAlgn="base"/>
            <a:r>
              <a:rPr lang="zh-CN" altLang="en-US" strike="noStrike" noProof="1" smtClean="0"/>
              <a:t>单击此处编辑母版标题样式</a:t>
            </a:r>
            <a:endParaRPr lang="zh-CN" altLang="en-US" strike="noStrike" noProof="1"/>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pPr fontAlgn="base"/>
            <a:r>
              <a:rPr lang="zh-CN" altLang="en-US" strike="noStrike" noProof="1" smtClean="0"/>
              <a:t>单击此处编辑母版副标题样式</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4500"/>
            </a:lvl1p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fontAlgn="base"/>
            <a:r>
              <a:rPr lang="zh-CN" altLang="en-US" strike="noStrike" noProof="1" smtClean="0"/>
              <a:t>单击此处编辑母版文本样式</a:t>
            </a:r>
            <a:endParaRPr lang="zh-CN" altLang="en-US" strike="noStrike" noProof="1" smtClean="0"/>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sz="half" idx="1"/>
          </p:nvPr>
        </p:nvSpPr>
        <p:spPr>
          <a:xfrm>
            <a:off x="457200" y="1600200"/>
            <a:ext cx="4032504" cy="4525963"/>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内容占位符 3"/>
          <p:cNvSpPr>
            <a:spLocks noGrp="1"/>
          </p:cNvSpPr>
          <p:nvPr>
            <p:ph sz="half" idx="2"/>
          </p:nvPr>
        </p:nvSpPr>
        <p:spPr>
          <a:xfrm>
            <a:off x="4654296" y="1600200"/>
            <a:ext cx="4032504" cy="4525963"/>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日期占位符 4"/>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5"/>
            <a:ext cx="7886700" cy="1325563"/>
          </a:xfrm>
        </p:spPr>
        <p:txBody>
          <a:body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890081" y="1778438"/>
            <a:ext cx="3655181"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smtClean="0"/>
              <a:t>单击此处编辑母版文本样式</a:t>
            </a:r>
            <a:endParaRPr lang="zh-CN" altLang="en-US" strike="noStrike" noProof="1" smtClean="0"/>
          </a:p>
        </p:txBody>
      </p:sp>
      <p:sp>
        <p:nvSpPr>
          <p:cNvPr id="4" name="内容占位符 3"/>
          <p:cNvSpPr>
            <a:spLocks noGrp="1"/>
          </p:cNvSpPr>
          <p:nvPr>
            <p:ph sz="half" idx="2"/>
          </p:nvPr>
        </p:nvSpPr>
        <p:spPr>
          <a:xfrm>
            <a:off x="890081" y="2665379"/>
            <a:ext cx="3655181" cy="3524284"/>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文本占位符 4"/>
          <p:cNvSpPr>
            <a:spLocks noGrp="1"/>
          </p:cNvSpPr>
          <p:nvPr>
            <p:ph type="body" sz="quarter" idx="3"/>
          </p:nvPr>
        </p:nvSpPr>
        <p:spPr>
          <a:xfrm>
            <a:off x="4692704" y="1778438"/>
            <a:ext cx="3673182"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smtClean="0"/>
              <a:t>单击此处编辑母版文本样式</a:t>
            </a:r>
            <a:endParaRPr lang="zh-CN" altLang="en-US" strike="noStrike" noProof="1" smtClean="0"/>
          </a:p>
        </p:txBody>
      </p:sp>
      <p:sp>
        <p:nvSpPr>
          <p:cNvPr id="6" name="内容占位符 5"/>
          <p:cNvSpPr>
            <a:spLocks noGrp="1"/>
          </p:cNvSpPr>
          <p:nvPr>
            <p:ph sz="quarter" idx="4"/>
          </p:nvPr>
        </p:nvSpPr>
        <p:spPr>
          <a:xfrm>
            <a:off x="4692704" y="2665379"/>
            <a:ext cx="3673182" cy="3524284"/>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7" name="日期占位符 6"/>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8" name="页脚占位符 7"/>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9" name="灯片编号占位符 8"/>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日期占位符 2"/>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4" name="页脚占位符 3"/>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5" name="灯片编号占位符 4"/>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sz="half" idx="1"/>
          </p:nvPr>
        </p:nvSpPr>
        <p:spPr>
          <a:xfrm>
            <a:off x="457200" y="1600200"/>
            <a:ext cx="4032504" cy="4525963"/>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内容占位符 3"/>
          <p:cNvSpPr>
            <a:spLocks noGrp="1"/>
          </p:cNvSpPr>
          <p:nvPr>
            <p:ph sz="half" idx="2"/>
          </p:nvPr>
        </p:nvSpPr>
        <p:spPr>
          <a:xfrm>
            <a:off x="4654296" y="1600200"/>
            <a:ext cx="4032504" cy="4525963"/>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日期占位符 4"/>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3" name="页脚占位符 2"/>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4" name="灯片编号占位符 3"/>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fontAlgn="base"/>
            <a:r>
              <a:rPr lang="zh-CN" altLang="en-US" strike="noStrike" noProof="1" smtClean="0"/>
              <a:t>单击此处编辑母版文本样式</a:t>
            </a:r>
            <a:endParaRPr lang="zh-CN" altLang="en-US" strike="noStrike" noProof="1" smtClean="0"/>
          </a:p>
        </p:txBody>
      </p:sp>
      <p:sp>
        <p:nvSpPr>
          <p:cNvPr id="5" name="日期占位符 4"/>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3124012" cy="1600200"/>
          </a:xfrm>
        </p:spPr>
        <p:txBody>
          <a:bodyPr anchor="b"/>
          <a:lstStyle>
            <a:lvl1pPr>
              <a:defRPr sz="2400"/>
            </a:lvl1pPr>
          </a:lstStyle>
          <a:p>
            <a:pPr fontAlgn="base"/>
            <a:r>
              <a:rPr lang="zh-CN" altLang="en-US" strike="noStrike" noProof="1" smtClean="0"/>
              <a:t>单击此处编辑母版标题样式</a:t>
            </a:r>
            <a:endParaRPr lang="zh-CN" altLang="en-US" strike="noStrike" noProof="1"/>
          </a:p>
        </p:txBody>
      </p:sp>
      <p:sp>
        <p:nvSpPr>
          <p:cNvPr id="3" name="图片占位符 2"/>
          <p:cNvSpPr>
            <a:spLocks noGrp="1"/>
          </p:cNvSpPr>
          <p:nvPr>
            <p:ph type="pic" idx="1"/>
          </p:nvPr>
        </p:nvSpPr>
        <p:spPr>
          <a:xfrm>
            <a:off x="3887391" y="457201"/>
            <a:ext cx="462915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fontAlgn="base"/>
            <a:endParaRPr lang="zh-CN" altLang="en-US" strike="noStrike" noProof="1"/>
          </a:p>
        </p:txBody>
      </p:sp>
      <p:sp>
        <p:nvSpPr>
          <p:cNvPr id="4" name="文本占位符 3"/>
          <p:cNvSpPr>
            <a:spLocks noGrp="1"/>
          </p:cNvSpPr>
          <p:nvPr>
            <p:ph type="body" sz="half" idx="2"/>
          </p:nvPr>
        </p:nvSpPr>
        <p:spPr>
          <a:xfrm>
            <a:off x="629841" y="2057400"/>
            <a:ext cx="3124012"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fontAlgn="base"/>
            <a:r>
              <a:rPr lang="zh-CN" altLang="en-US" strike="noStrike" noProof="1" smtClean="0"/>
              <a:t>单击此处编辑母版文本样式</a:t>
            </a:r>
            <a:endParaRPr lang="zh-CN" altLang="en-US" strike="noStrike" noProof="1" smtClean="0"/>
          </a:p>
        </p:txBody>
      </p:sp>
      <p:sp>
        <p:nvSpPr>
          <p:cNvPr id="5" name="日期占位符 4"/>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a:xfrm>
            <a:off x="457200" y="274638"/>
            <a:ext cx="6052930" cy="5851525"/>
          </a:xfrm>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标题幻灯片">
    <p:spTree>
      <p:nvGrpSpPr>
        <p:cNvPr id="1" name=""/>
        <p:cNvGrpSpPr/>
        <p:nvPr/>
      </p:nvGrpSpPr>
      <p:grpSpPr>
        <a:xfrm>
          <a:off x="0" y="0"/>
          <a:ext cx="0" cy="0"/>
          <a:chOff x="0" y="0"/>
          <a:chExt cx="0" cy="0"/>
        </a:xfrm>
      </p:grpSpPr>
      <p:sp>
        <p:nvSpPr>
          <p:cNvPr id="2" name="标题 1"/>
          <p:cNvSpPr>
            <a:spLocks noGrp="1"/>
          </p:cNvSpPr>
          <p:nvPr>
            <p:ph type="ctrTitle"/>
          </p:nvPr>
        </p:nvSpPr>
        <p:spPr>
          <a:xfrm>
            <a:off x="1143000" y="1122363"/>
            <a:ext cx="6858000" cy="2387600"/>
          </a:xfrm>
        </p:spPr>
        <p:txBody>
          <a:bodyPr anchor="b"/>
          <a:lstStyle>
            <a:lvl1pPr algn="ctr">
              <a:defRPr sz="4500"/>
            </a:lvl1pPr>
          </a:lstStyle>
          <a:p>
            <a:pPr fontAlgn="base"/>
            <a:r>
              <a:rPr lang="zh-CN" altLang="en-US" strike="noStrike" noProof="1" smtClean="0"/>
              <a:t>单击此处编辑母版标题样式</a:t>
            </a:r>
            <a:endParaRPr lang="zh-CN" altLang="en-US" strike="noStrike" noProof="1"/>
          </a:p>
        </p:txBody>
      </p:sp>
      <p:sp>
        <p:nvSpPr>
          <p:cNvPr id="3" name="副标题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pPr fontAlgn="base"/>
            <a:r>
              <a:rPr lang="zh-CN" altLang="en-US" strike="noStrike" noProof="1" smtClean="0"/>
              <a:t>单击此处编辑母版副标题样式</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defRPr sz="4500"/>
            </a:lvl1p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623888" y="4589463"/>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fontAlgn="base"/>
            <a:r>
              <a:rPr lang="zh-CN" altLang="en-US" strike="noStrike" noProof="1" smtClean="0"/>
              <a:t>单击此处编辑母版文本样式</a:t>
            </a:r>
            <a:endParaRPr lang="zh-CN" altLang="en-US" strike="noStrike" noProof="1" smtClean="0"/>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sz="half" idx="1"/>
          </p:nvPr>
        </p:nvSpPr>
        <p:spPr>
          <a:xfrm>
            <a:off x="457200" y="1600200"/>
            <a:ext cx="4032504" cy="4525963"/>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内容占位符 3"/>
          <p:cNvSpPr>
            <a:spLocks noGrp="1"/>
          </p:cNvSpPr>
          <p:nvPr>
            <p:ph sz="half" idx="2"/>
          </p:nvPr>
        </p:nvSpPr>
        <p:spPr>
          <a:xfrm>
            <a:off x="4654296" y="1600200"/>
            <a:ext cx="4032504" cy="4525963"/>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日期占位符 4"/>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5"/>
            <a:ext cx="7886700" cy="1325563"/>
          </a:xfrm>
        </p:spPr>
        <p:txBody>
          <a:body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890081" y="1778438"/>
            <a:ext cx="3655181"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smtClean="0"/>
              <a:t>单击此处编辑母版文本样式</a:t>
            </a:r>
            <a:endParaRPr lang="zh-CN" altLang="en-US" strike="noStrike" noProof="1" smtClean="0"/>
          </a:p>
        </p:txBody>
      </p:sp>
      <p:sp>
        <p:nvSpPr>
          <p:cNvPr id="4" name="内容占位符 3"/>
          <p:cNvSpPr>
            <a:spLocks noGrp="1"/>
          </p:cNvSpPr>
          <p:nvPr>
            <p:ph sz="half" idx="2"/>
          </p:nvPr>
        </p:nvSpPr>
        <p:spPr>
          <a:xfrm>
            <a:off x="890081" y="2665379"/>
            <a:ext cx="3655181" cy="3524284"/>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文本占位符 4"/>
          <p:cNvSpPr>
            <a:spLocks noGrp="1"/>
          </p:cNvSpPr>
          <p:nvPr>
            <p:ph type="body" sz="quarter" idx="3"/>
          </p:nvPr>
        </p:nvSpPr>
        <p:spPr>
          <a:xfrm>
            <a:off x="4692704" y="1778438"/>
            <a:ext cx="3673182"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smtClean="0"/>
              <a:t>单击此处编辑母版文本样式</a:t>
            </a:r>
            <a:endParaRPr lang="zh-CN" altLang="en-US" strike="noStrike" noProof="1" smtClean="0"/>
          </a:p>
        </p:txBody>
      </p:sp>
      <p:sp>
        <p:nvSpPr>
          <p:cNvPr id="6" name="内容占位符 5"/>
          <p:cNvSpPr>
            <a:spLocks noGrp="1"/>
          </p:cNvSpPr>
          <p:nvPr>
            <p:ph sz="quarter" idx="4"/>
          </p:nvPr>
        </p:nvSpPr>
        <p:spPr>
          <a:xfrm>
            <a:off x="4692704" y="2665379"/>
            <a:ext cx="3673182" cy="3524284"/>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7" name="日期占位符 6"/>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8" name="页脚占位符 7"/>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9" name="灯片编号占位符 8"/>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5"/>
            <a:ext cx="7886700" cy="1325563"/>
          </a:xfrm>
        </p:spPr>
        <p:txBody>
          <a:bodyPr/>
          <a:lstStyle/>
          <a:p>
            <a:pPr fontAlgn="base"/>
            <a:r>
              <a:rPr lang="zh-CN" altLang="en-US" strike="noStrike" noProof="1" smtClean="0"/>
              <a:t>单击此处编辑母版标题样式</a:t>
            </a:r>
            <a:endParaRPr lang="zh-CN" altLang="en-US" strike="noStrike" noProof="1"/>
          </a:p>
        </p:txBody>
      </p:sp>
      <p:sp>
        <p:nvSpPr>
          <p:cNvPr id="3" name="文本占位符 2"/>
          <p:cNvSpPr>
            <a:spLocks noGrp="1"/>
          </p:cNvSpPr>
          <p:nvPr>
            <p:ph type="body" idx="1"/>
          </p:nvPr>
        </p:nvSpPr>
        <p:spPr>
          <a:xfrm>
            <a:off x="890081" y="1778438"/>
            <a:ext cx="3655181"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smtClean="0"/>
              <a:t>单击此处编辑母版文本样式</a:t>
            </a:r>
            <a:endParaRPr lang="zh-CN" altLang="en-US" strike="noStrike" noProof="1" smtClean="0"/>
          </a:p>
        </p:txBody>
      </p:sp>
      <p:sp>
        <p:nvSpPr>
          <p:cNvPr id="4" name="内容占位符 3"/>
          <p:cNvSpPr>
            <a:spLocks noGrp="1"/>
          </p:cNvSpPr>
          <p:nvPr>
            <p:ph sz="half" idx="2"/>
          </p:nvPr>
        </p:nvSpPr>
        <p:spPr>
          <a:xfrm>
            <a:off x="890081" y="2665379"/>
            <a:ext cx="3655181" cy="3524284"/>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5" name="文本占位符 4"/>
          <p:cNvSpPr>
            <a:spLocks noGrp="1"/>
          </p:cNvSpPr>
          <p:nvPr>
            <p:ph type="body" sz="quarter" idx="3"/>
          </p:nvPr>
        </p:nvSpPr>
        <p:spPr>
          <a:xfrm>
            <a:off x="4692704" y="1778438"/>
            <a:ext cx="3673182" cy="823912"/>
          </a:xfrm>
        </p:spPr>
        <p:txBody>
          <a:bodyPr anchor="ctr" anchorCtr="0"/>
          <a:lstStyle>
            <a:lvl1pPr marL="0" indent="0">
              <a:buNone/>
              <a:defRPr sz="2100"/>
            </a:lvl1pPr>
            <a:lvl2pPr marL="342900" indent="0">
              <a:buNone/>
              <a:defRPr sz="1800"/>
            </a:lvl2pPr>
            <a:lvl3pPr marL="685800" indent="0">
              <a:buNone/>
              <a:defRPr sz="1500"/>
            </a:lvl3pPr>
            <a:lvl4pPr marL="1028700" indent="0">
              <a:buNone/>
              <a:defRPr sz="1350"/>
            </a:lvl4pPr>
            <a:lvl5pPr marL="1371600" indent="0">
              <a:buNone/>
              <a:defRPr sz="1350"/>
            </a:lvl5pPr>
            <a:lvl6pPr marL="1714500" indent="0">
              <a:buNone/>
              <a:defRPr sz="1350"/>
            </a:lvl6pPr>
            <a:lvl7pPr marL="2057400" indent="0">
              <a:buNone/>
              <a:defRPr sz="1350"/>
            </a:lvl7pPr>
            <a:lvl8pPr marL="2400300" indent="0">
              <a:buNone/>
              <a:defRPr sz="1350"/>
            </a:lvl8pPr>
            <a:lvl9pPr marL="2743200" indent="0">
              <a:buNone/>
              <a:defRPr sz="1350"/>
            </a:lvl9pPr>
          </a:lstStyle>
          <a:p>
            <a:pPr lvl="0" fontAlgn="base"/>
            <a:r>
              <a:rPr lang="zh-CN" altLang="en-US" strike="noStrike" noProof="1" smtClean="0"/>
              <a:t>单击此处编辑母版文本样式</a:t>
            </a:r>
            <a:endParaRPr lang="zh-CN" altLang="en-US" strike="noStrike" noProof="1" smtClean="0"/>
          </a:p>
        </p:txBody>
      </p:sp>
      <p:sp>
        <p:nvSpPr>
          <p:cNvPr id="6" name="内容占位符 5"/>
          <p:cNvSpPr>
            <a:spLocks noGrp="1"/>
          </p:cNvSpPr>
          <p:nvPr>
            <p:ph sz="quarter" idx="4"/>
          </p:nvPr>
        </p:nvSpPr>
        <p:spPr>
          <a:xfrm>
            <a:off x="4692704" y="2665379"/>
            <a:ext cx="3673182" cy="3524284"/>
          </a:xfrm>
        </p:spPr>
        <p:txBody>
          <a:body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7" name="日期占位符 6"/>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8" name="页脚占位符 7"/>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9" name="灯片编号占位符 8"/>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日期占位符 2"/>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4" name="页脚占位符 3"/>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5" name="灯片编号占位符 4"/>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3" name="页脚占位符 2"/>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4" name="灯片编号占位符 3"/>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fontAlgn="base"/>
            <a:r>
              <a:rPr lang="zh-CN" altLang="en-US" strike="noStrike" noProof="1" smtClean="0"/>
              <a:t>单击此处编辑母版文本样式</a:t>
            </a:r>
            <a:endParaRPr lang="zh-CN" altLang="en-US" strike="noStrike" noProof="1" smtClean="0"/>
          </a:p>
        </p:txBody>
      </p:sp>
      <p:sp>
        <p:nvSpPr>
          <p:cNvPr id="5" name="日期占位符 4"/>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3124012" cy="1600200"/>
          </a:xfrm>
        </p:spPr>
        <p:txBody>
          <a:bodyPr anchor="b"/>
          <a:lstStyle>
            <a:lvl1pPr>
              <a:defRPr sz="2400"/>
            </a:lvl1pPr>
          </a:lstStyle>
          <a:p>
            <a:pPr fontAlgn="base"/>
            <a:r>
              <a:rPr lang="zh-CN" altLang="en-US" strike="noStrike" noProof="1" smtClean="0"/>
              <a:t>单击此处编辑母版标题样式</a:t>
            </a:r>
            <a:endParaRPr lang="zh-CN" altLang="en-US" strike="noStrike" noProof="1"/>
          </a:p>
        </p:txBody>
      </p:sp>
      <p:sp>
        <p:nvSpPr>
          <p:cNvPr id="3" name="图片占位符 2"/>
          <p:cNvSpPr>
            <a:spLocks noGrp="1"/>
          </p:cNvSpPr>
          <p:nvPr>
            <p:ph type="pic" idx="1"/>
          </p:nvPr>
        </p:nvSpPr>
        <p:spPr>
          <a:xfrm>
            <a:off x="3887391" y="457201"/>
            <a:ext cx="462915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fontAlgn="base"/>
            <a:endParaRPr lang="zh-CN" altLang="en-US" strike="noStrike" noProof="1"/>
          </a:p>
        </p:txBody>
      </p:sp>
      <p:sp>
        <p:nvSpPr>
          <p:cNvPr id="4" name="文本占位符 3"/>
          <p:cNvSpPr>
            <a:spLocks noGrp="1"/>
          </p:cNvSpPr>
          <p:nvPr>
            <p:ph type="body" sz="half" idx="2"/>
          </p:nvPr>
        </p:nvSpPr>
        <p:spPr>
          <a:xfrm>
            <a:off x="629841" y="2057400"/>
            <a:ext cx="3124012"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fontAlgn="base"/>
            <a:r>
              <a:rPr lang="zh-CN" altLang="en-US" strike="noStrike" noProof="1" smtClean="0"/>
              <a:t>单击此处编辑母版文本样式</a:t>
            </a:r>
            <a:endParaRPr lang="zh-CN" altLang="en-US" strike="noStrike" noProof="1" smtClean="0"/>
          </a:p>
        </p:txBody>
      </p:sp>
      <p:sp>
        <p:nvSpPr>
          <p:cNvPr id="5" name="日期占位符 4"/>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274638"/>
            <a:ext cx="2057400" cy="5851525"/>
          </a:xfrm>
        </p:spPr>
        <p:txBody>
          <a:bodyPr vert="eaVert"/>
          <a:lstStyle/>
          <a:p>
            <a:pPr fontAlgn="base"/>
            <a:r>
              <a:rPr lang="zh-CN" altLang="en-US" strike="noStrike" noProof="1" smtClean="0"/>
              <a:t>单击此处编辑母版标题样式</a:t>
            </a:r>
            <a:endParaRPr lang="zh-CN" altLang="en-US" strike="noStrike" noProof="1"/>
          </a:p>
        </p:txBody>
      </p:sp>
      <p:sp>
        <p:nvSpPr>
          <p:cNvPr id="3" name="竖排文字占位符 2"/>
          <p:cNvSpPr>
            <a:spLocks noGrp="1"/>
          </p:cNvSpPr>
          <p:nvPr>
            <p:ph type="body" orient="vert" idx="1"/>
          </p:nvPr>
        </p:nvSpPr>
        <p:spPr>
          <a:xfrm>
            <a:off x="457200" y="274638"/>
            <a:ext cx="6052930" cy="5851525"/>
          </a:xfrm>
        </p:spPr>
        <p:txBody>
          <a:bodyPr vert="eaVert"/>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日期占位符 3"/>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5" name="页脚占位符 4"/>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6" name="灯片编号占位符 5"/>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pPr fontAlgn="base"/>
            <a:r>
              <a:rPr lang="zh-CN" altLang="en-US" strike="noStrike" noProof="1" smtClean="0"/>
              <a:t>单击此处编辑母版标题样式</a:t>
            </a:r>
            <a:endParaRPr lang="zh-CN" altLang="en-US" strike="noStrike" noProof="1"/>
          </a:p>
        </p:txBody>
      </p:sp>
      <p:sp>
        <p:nvSpPr>
          <p:cNvPr id="3" name="日期占位符 2"/>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4" name="页脚占位符 3"/>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5" name="灯片编号占位符 4"/>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3" name="页脚占位符 2"/>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4" name="灯片编号占位符 3"/>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pPr fontAlgn="base"/>
            <a:r>
              <a:rPr lang="zh-CN" altLang="en-US" strike="noStrike" noProof="1" smtClean="0"/>
              <a:t>单击此处编辑母版标题样式</a:t>
            </a:r>
            <a:endParaRPr lang="zh-CN" altLang="en-US" strike="noStrike" noProof="1"/>
          </a:p>
        </p:txBody>
      </p:sp>
      <p:sp>
        <p:nvSpPr>
          <p:cNvPr id="3" name="内容占位符 2"/>
          <p:cNvSpPr>
            <a:spLocks noGrp="1"/>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fontAlgn="base"/>
            <a:r>
              <a:rPr lang="zh-CN" altLang="en-US" strike="noStrike" noProof="1" smtClean="0"/>
              <a:t>单击此处编辑母版文本样式</a:t>
            </a:r>
            <a:endParaRPr lang="zh-CN" altLang="en-US" strike="noStrike" noProof="1" smtClean="0"/>
          </a:p>
          <a:p>
            <a:pPr lvl="1" fontAlgn="base"/>
            <a:r>
              <a:rPr lang="zh-CN" altLang="en-US" strike="noStrike" noProof="1" smtClean="0"/>
              <a:t>第二级</a:t>
            </a:r>
            <a:endParaRPr lang="zh-CN" altLang="en-US" strike="noStrike" noProof="1" smtClean="0"/>
          </a:p>
          <a:p>
            <a:pPr lvl="2" fontAlgn="base"/>
            <a:r>
              <a:rPr lang="zh-CN" altLang="en-US" strike="noStrike" noProof="1" smtClean="0"/>
              <a:t>第三级</a:t>
            </a:r>
            <a:endParaRPr lang="zh-CN" altLang="en-US" strike="noStrike" noProof="1" smtClean="0"/>
          </a:p>
          <a:p>
            <a:pPr lvl="3" fontAlgn="base"/>
            <a:r>
              <a:rPr lang="zh-CN" altLang="en-US" strike="noStrike" noProof="1" smtClean="0"/>
              <a:t>第四级</a:t>
            </a:r>
            <a:endParaRPr lang="zh-CN" altLang="en-US" strike="noStrike" noProof="1" smtClean="0"/>
          </a:p>
          <a:p>
            <a:pPr lvl="4" fontAlgn="base"/>
            <a:r>
              <a:rPr lang="zh-CN" altLang="en-US" strike="noStrike" noProof="1" smtClean="0"/>
              <a:t>第五级</a:t>
            </a:r>
            <a:endParaRPr lang="zh-CN" altLang="en-US" strike="noStrike" noProof="1"/>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fontAlgn="base"/>
            <a:r>
              <a:rPr lang="zh-CN" altLang="en-US" strike="noStrike" noProof="1" smtClean="0"/>
              <a:t>单击此处编辑母版文本样式</a:t>
            </a:r>
            <a:endParaRPr lang="zh-CN" altLang="en-US" strike="noStrike" noProof="1" smtClean="0"/>
          </a:p>
        </p:txBody>
      </p:sp>
      <p:sp>
        <p:nvSpPr>
          <p:cNvPr id="5" name="日期占位符 4"/>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3124012" cy="1600200"/>
          </a:xfrm>
        </p:spPr>
        <p:txBody>
          <a:bodyPr anchor="b"/>
          <a:lstStyle>
            <a:lvl1pPr>
              <a:defRPr sz="2400"/>
            </a:lvl1pPr>
          </a:lstStyle>
          <a:p>
            <a:pPr fontAlgn="base"/>
            <a:r>
              <a:rPr lang="zh-CN" altLang="en-US" strike="noStrike" noProof="1" smtClean="0"/>
              <a:t>单击此处编辑母版标题样式</a:t>
            </a:r>
            <a:endParaRPr lang="zh-CN" altLang="en-US" strike="noStrike" noProof="1"/>
          </a:p>
        </p:txBody>
      </p:sp>
      <p:sp>
        <p:nvSpPr>
          <p:cNvPr id="3" name="图片占位符 2"/>
          <p:cNvSpPr>
            <a:spLocks noGrp="1"/>
          </p:cNvSpPr>
          <p:nvPr>
            <p:ph type="pic" idx="1"/>
          </p:nvPr>
        </p:nvSpPr>
        <p:spPr>
          <a:xfrm>
            <a:off x="3887391" y="457201"/>
            <a:ext cx="4629150"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pPr fontAlgn="base"/>
            <a:endParaRPr lang="zh-CN" altLang="en-US" strike="noStrike" noProof="1"/>
          </a:p>
        </p:txBody>
      </p:sp>
      <p:sp>
        <p:nvSpPr>
          <p:cNvPr id="4" name="文本占位符 3"/>
          <p:cNvSpPr>
            <a:spLocks noGrp="1"/>
          </p:cNvSpPr>
          <p:nvPr>
            <p:ph type="body" sz="half" idx="2"/>
          </p:nvPr>
        </p:nvSpPr>
        <p:spPr>
          <a:xfrm>
            <a:off x="629841" y="2057400"/>
            <a:ext cx="3124012" cy="3811588"/>
          </a:xfrm>
        </p:spPr>
        <p:txBody>
          <a:bodyPr/>
          <a:lstStyle>
            <a:lvl1pPr marL="0" indent="0">
              <a:buNone/>
              <a:defRPr sz="1500"/>
            </a:lvl1pPr>
            <a:lvl2pPr marL="342900" indent="0">
              <a:buNone/>
              <a:defRPr sz="1350"/>
            </a:lvl2pPr>
            <a:lvl3pPr marL="685800" indent="0">
              <a:buNone/>
              <a:defRPr sz="1200"/>
            </a:lvl3pPr>
            <a:lvl4pPr marL="1028700" indent="0">
              <a:buNone/>
              <a:defRPr sz="1050"/>
            </a:lvl4pPr>
            <a:lvl5pPr marL="1371600" indent="0">
              <a:buNone/>
              <a:defRPr sz="1050"/>
            </a:lvl5pPr>
            <a:lvl6pPr marL="1714500" indent="0">
              <a:buNone/>
              <a:defRPr sz="1050"/>
            </a:lvl6pPr>
            <a:lvl7pPr marL="2057400" indent="0">
              <a:buNone/>
              <a:defRPr sz="1050"/>
            </a:lvl7pPr>
            <a:lvl8pPr marL="2400300" indent="0">
              <a:buNone/>
              <a:defRPr sz="1050"/>
            </a:lvl8pPr>
            <a:lvl9pPr marL="2743200" indent="0">
              <a:buNone/>
              <a:defRPr sz="1050"/>
            </a:lvl9pPr>
          </a:lstStyle>
          <a:p>
            <a:pPr lvl="0" fontAlgn="base"/>
            <a:r>
              <a:rPr lang="zh-CN" altLang="en-US" strike="noStrike" noProof="1" smtClean="0"/>
              <a:t>单击此处编辑母版文本样式</a:t>
            </a:r>
            <a:endParaRPr lang="zh-CN" altLang="en-US" strike="noStrike" noProof="1" smtClean="0"/>
          </a:p>
        </p:txBody>
      </p:sp>
      <p:sp>
        <p:nvSpPr>
          <p:cNvPr id="5" name="日期占位符 4"/>
          <p:cNvSpPr>
            <a:spLocks noGrp="1"/>
          </p:cNvSpPr>
          <p:nvPr>
            <p:ph type="dt" sz="half" idx="10"/>
          </p:nvPr>
        </p:nvSpPr>
        <p:spPr/>
        <p:txBody>
          <a:bodyPr/>
          <a:p>
            <a:pPr lvl="0" fontAlgn="base"/>
            <a:endParaRPr lang="zh-CN" altLang="en-US" strike="noStrike" noProof="1">
              <a:latin typeface="Arial" panose="020B0604020202020204" pitchFamily="34" charset="0"/>
            </a:endParaRPr>
          </a:p>
        </p:txBody>
      </p:sp>
      <p:sp>
        <p:nvSpPr>
          <p:cNvPr id="6" name="页脚占位符 5"/>
          <p:cNvSpPr>
            <a:spLocks noGrp="1"/>
          </p:cNvSpPr>
          <p:nvPr>
            <p:ph type="ftr" sz="quarter" idx="11"/>
          </p:nvPr>
        </p:nvSpPr>
        <p:spPr/>
        <p:txBody>
          <a:bodyPr/>
          <a:p>
            <a:pPr lvl="0" fontAlgn="base"/>
            <a:endParaRPr lang="zh-CN" altLang="en-US" strike="noStrike" noProof="1">
              <a:latin typeface="Arial" panose="020B0604020202020204" pitchFamily="34" charset="0"/>
            </a:endParaRPr>
          </a:p>
        </p:txBody>
      </p:sp>
      <p:sp>
        <p:nvSpPr>
          <p:cNvPr id="7" name="灯片编号占位符 6"/>
          <p:cNvSpPr>
            <a:spLocks noGrp="1"/>
          </p:cNvSpPr>
          <p:nvPr>
            <p:ph type="sldNum" sz="quarter" idx="12"/>
          </p:nvPr>
        </p:nvSpPr>
        <p:spPr/>
        <p:txBody>
          <a:bodyPr/>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2" Type="http://schemas.openxmlformats.org/officeDocument/2006/relationships/theme" Target="../theme/theme1.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9" Type="http://schemas.openxmlformats.org/officeDocument/2006/relationships/slideLayout" Target="../slideLayouts/slideLayout20.xml"/><Relationship Id="rId8" Type="http://schemas.openxmlformats.org/officeDocument/2006/relationships/slideLayout" Target="../slideLayouts/slideLayout19.xml"/><Relationship Id="rId7" Type="http://schemas.openxmlformats.org/officeDocument/2006/relationships/slideLayout" Target="../slideLayouts/slideLayout18.xml"/><Relationship Id="rId6" Type="http://schemas.openxmlformats.org/officeDocument/2006/relationships/slideLayout" Target="../slideLayouts/slideLayout17.xml"/><Relationship Id="rId5" Type="http://schemas.openxmlformats.org/officeDocument/2006/relationships/slideLayout" Target="../slideLayouts/slideLayout16.xml"/><Relationship Id="rId4" Type="http://schemas.openxmlformats.org/officeDocument/2006/relationships/slideLayout" Target="../slideLayouts/slideLayout15.xml"/><Relationship Id="rId3" Type="http://schemas.openxmlformats.org/officeDocument/2006/relationships/slideLayout" Target="../slideLayouts/slideLayout14.xml"/><Relationship Id="rId2" Type="http://schemas.openxmlformats.org/officeDocument/2006/relationships/slideLayout" Target="../slideLayouts/slideLayout13.xml"/><Relationship Id="rId12" Type="http://schemas.openxmlformats.org/officeDocument/2006/relationships/theme" Target="../theme/theme2.xml"/><Relationship Id="rId11" Type="http://schemas.openxmlformats.org/officeDocument/2006/relationships/slideLayout" Target="../slideLayouts/slideLayout22.xml"/><Relationship Id="rId10" Type="http://schemas.openxmlformats.org/officeDocument/2006/relationships/slideLayout" Target="../slideLayouts/slideLayout21.xml"/><Relationship Id="rId1" Type="http://schemas.openxmlformats.org/officeDocument/2006/relationships/slideLayout" Target="../slideLayouts/slideLayout12.xml"/></Relationships>
</file>

<file path=ppt/slideMasters/_rels/slideMaster3.xml.rels><?xml version="1.0" encoding="UTF-8" standalone="yes"?>
<Relationships xmlns="http://schemas.openxmlformats.org/package/2006/relationships"><Relationship Id="rId9" Type="http://schemas.openxmlformats.org/officeDocument/2006/relationships/slideLayout" Target="../slideLayouts/slideLayout31.xml"/><Relationship Id="rId8" Type="http://schemas.openxmlformats.org/officeDocument/2006/relationships/slideLayout" Target="../slideLayouts/slideLayout30.xml"/><Relationship Id="rId7" Type="http://schemas.openxmlformats.org/officeDocument/2006/relationships/slideLayout" Target="../slideLayouts/slideLayout29.xml"/><Relationship Id="rId6" Type="http://schemas.openxmlformats.org/officeDocument/2006/relationships/slideLayout" Target="../slideLayouts/slideLayout28.xml"/><Relationship Id="rId5" Type="http://schemas.openxmlformats.org/officeDocument/2006/relationships/slideLayout" Target="../slideLayouts/slideLayout27.xml"/><Relationship Id="rId4" Type="http://schemas.openxmlformats.org/officeDocument/2006/relationships/slideLayout" Target="../slideLayouts/slideLayout26.xml"/><Relationship Id="rId3" Type="http://schemas.openxmlformats.org/officeDocument/2006/relationships/slideLayout" Target="../slideLayouts/slideLayout25.xml"/><Relationship Id="rId2" Type="http://schemas.openxmlformats.org/officeDocument/2006/relationships/slideLayout" Target="../slideLayouts/slideLayout24.xml"/><Relationship Id="rId12" Type="http://schemas.openxmlformats.org/officeDocument/2006/relationships/theme" Target="../theme/theme3.xml"/><Relationship Id="rId11" Type="http://schemas.openxmlformats.org/officeDocument/2006/relationships/slideLayout" Target="../slideLayouts/slideLayout33.xml"/><Relationship Id="rId10" Type="http://schemas.openxmlformats.org/officeDocument/2006/relationships/slideLayout" Target="../slideLayouts/slideLayout32.xml"/><Relationship Id="rId1" Type="http://schemas.openxmlformats.org/officeDocument/2006/relationships/slideLayout" Target="../slideLayouts/slideLayout23.xml"/></Relationships>
</file>

<file path=ppt/slideMasters/_rels/slideMaster4.xml.rels><?xml version="1.0" encoding="UTF-8" standalone="yes"?>
<Relationships xmlns="http://schemas.openxmlformats.org/package/2006/relationships"><Relationship Id="rId9" Type="http://schemas.openxmlformats.org/officeDocument/2006/relationships/slideLayout" Target="../slideLayouts/slideLayout42.xml"/><Relationship Id="rId8" Type="http://schemas.openxmlformats.org/officeDocument/2006/relationships/slideLayout" Target="../slideLayouts/slideLayout41.xml"/><Relationship Id="rId7" Type="http://schemas.openxmlformats.org/officeDocument/2006/relationships/slideLayout" Target="../slideLayouts/slideLayout40.xml"/><Relationship Id="rId6" Type="http://schemas.openxmlformats.org/officeDocument/2006/relationships/slideLayout" Target="../slideLayouts/slideLayout39.xml"/><Relationship Id="rId5" Type="http://schemas.openxmlformats.org/officeDocument/2006/relationships/slideLayout" Target="../slideLayouts/slideLayout38.xml"/><Relationship Id="rId4" Type="http://schemas.openxmlformats.org/officeDocument/2006/relationships/slideLayout" Target="../slideLayouts/slideLayout37.xml"/><Relationship Id="rId3" Type="http://schemas.openxmlformats.org/officeDocument/2006/relationships/slideLayout" Target="../slideLayouts/slideLayout36.xml"/><Relationship Id="rId2" Type="http://schemas.openxmlformats.org/officeDocument/2006/relationships/slideLayout" Target="../slideLayouts/slideLayout35.xml"/><Relationship Id="rId12" Type="http://schemas.openxmlformats.org/officeDocument/2006/relationships/theme" Target="../theme/theme4.xml"/><Relationship Id="rId11" Type="http://schemas.openxmlformats.org/officeDocument/2006/relationships/slideLayout" Target="../slideLayouts/slideLayout44.xml"/><Relationship Id="rId10" Type="http://schemas.openxmlformats.org/officeDocument/2006/relationships/slideLayout" Target="../slideLayouts/slideLayout43.xml"/><Relationship Id="rId1" Type="http://schemas.openxmlformats.org/officeDocument/2006/relationships/slideLayout" Target="../slideLayouts/slideLayout34.xml"/></Relationships>
</file>

<file path=ppt/slideMasters/_rels/slideMaster5.xml.rels><?xml version="1.0" encoding="UTF-8" standalone="yes"?>
<Relationships xmlns="http://schemas.openxmlformats.org/package/2006/relationships"><Relationship Id="rId9" Type="http://schemas.openxmlformats.org/officeDocument/2006/relationships/slideLayout" Target="../slideLayouts/slideLayout53.xml"/><Relationship Id="rId8" Type="http://schemas.openxmlformats.org/officeDocument/2006/relationships/slideLayout" Target="../slideLayouts/slideLayout52.xml"/><Relationship Id="rId7" Type="http://schemas.openxmlformats.org/officeDocument/2006/relationships/slideLayout" Target="../slideLayouts/slideLayout51.xml"/><Relationship Id="rId6" Type="http://schemas.openxmlformats.org/officeDocument/2006/relationships/slideLayout" Target="../slideLayouts/slideLayout50.xml"/><Relationship Id="rId5" Type="http://schemas.openxmlformats.org/officeDocument/2006/relationships/slideLayout" Target="../slideLayouts/slideLayout49.xml"/><Relationship Id="rId4" Type="http://schemas.openxmlformats.org/officeDocument/2006/relationships/slideLayout" Target="../slideLayouts/slideLayout48.xml"/><Relationship Id="rId3" Type="http://schemas.openxmlformats.org/officeDocument/2006/relationships/slideLayout" Target="../slideLayouts/slideLayout47.xml"/><Relationship Id="rId2" Type="http://schemas.openxmlformats.org/officeDocument/2006/relationships/slideLayout" Target="../slideLayouts/slideLayout46.xml"/><Relationship Id="rId12" Type="http://schemas.openxmlformats.org/officeDocument/2006/relationships/theme" Target="../theme/theme5.xml"/><Relationship Id="rId11" Type="http://schemas.openxmlformats.org/officeDocument/2006/relationships/slideLayout" Target="../slideLayouts/slideLayout55.xml"/><Relationship Id="rId10" Type="http://schemas.openxmlformats.org/officeDocument/2006/relationships/slideLayout" Target="../slideLayouts/slideLayout54.xml"/><Relationship Id="rId1" Type="http://schemas.openxmlformats.org/officeDocument/2006/relationships/slideLayout" Target="../slideLayouts/slideLayout45.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1026" name="标题 1025"/>
          <p:cNvSpPr>
            <a:spLocks noGrp="1"/>
          </p:cNvSpPr>
          <p:nvPr>
            <p:ph type="title"/>
          </p:nvPr>
        </p:nvSpPr>
        <p:spPr>
          <a:xfrm>
            <a:off x="457200" y="274638"/>
            <a:ext cx="8229600" cy="1143000"/>
          </a:xfrm>
          <a:prstGeom prst="rect">
            <a:avLst/>
          </a:prstGeom>
          <a:noFill/>
          <a:ln w="9525">
            <a:noFill/>
          </a:ln>
        </p:spPr>
        <p:txBody>
          <a:bodyPr anchor="ctr" anchorCtr="0"/>
          <a:p>
            <a:pPr lvl="0"/>
            <a:r>
              <a:rPr lang="zh-CN" altLang="en-US"/>
              <a:t>单击此处编辑母版标题样式</a:t>
            </a:r>
            <a:endParaRPr lang="zh-CN" altLang="en-US"/>
          </a:p>
        </p:txBody>
      </p:sp>
      <p:sp>
        <p:nvSpPr>
          <p:cNvPr id="1027" name="文本占位符 1026"/>
          <p:cNvSpPr>
            <a:spLocks noGrp="1"/>
          </p:cNvSpPr>
          <p:nvPr>
            <p:ph type="body"/>
          </p:nvPr>
        </p:nvSpPr>
        <p:spPr>
          <a:xfrm>
            <a:off x="457200" y="1600200"/>
            <a:ext cx="8229600" cy="4525963"/>
          </a:xfrm>
          <a:prstGeom prst="rect">
            <a:avLst/>
          </a:prstGeom>
          <a:noFill/>
          <a:ln w="9525">
            <a:noFill/>
          </a:ln>
        </p:spPr>
        <p:txBody>
          <a:bodyPr anchor="t" anchorCtr="0"/>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1028" name="日期占位符 1027"/>
          <p:cNvSpPr>
            <a:spLocks noGrp="1"/>
          </p:cNvSpPr>
          <p:nvPr>
            <p:ph type="dt" sz="half" idx="2"/>
          </p:nvPr>
        </p:nvSpPr>
        <p:spPr>
          <a:xfrm>
            <a:off x="457200" y="6245225"/>
            <a:ext cx="2133600" cy="476250"/>
          </a:xfrm>
          <a:prstGeom prst="rect">
            <a:avLst/>
          </a:prstGeom>
          <a:noFill/>
          <a:ln w="9525">
            <a:noFill/>
          </a:ln>
        </p:spPr>
        <p:txBody>
          <a:bodyPr/>
          <a:lstStyle>
            <a:lvl1pPr>
              <a:defRPr sz="1400"/>
            </a:lvl1pPr>
          </a:lstStyle>
          <a:p>
            <a:pPr lvl="0" fontAlgn="base"/>
            <a:endParaRPr lang="zh-CN" altLang="en-US" strike="noStrike" noProof="1">
              <a:latin typeface="Arial" panose="020B0604020202020204" pitchFamily="34" charset="0"/>
            </a:endParaRPr>
          </a:p>
        </p:txBody>
      </p:sp>
      <p:sp>
        <p:nvSpPr>
          <p:cNvPr id="1029" name="页脚占位符 1028"/>
          <p:cNvSpPr>
            <a:spLocks noGrp="1"/>
          </p:cNvSpPr>
          <p:nvPr>
            <p:ph type="ftr" sz="quarter" idx="3"/>
          </p:nvPr>
        </p:nvSpPr>
        <p:spPr>
          <a:xfrm>
            <a:off x="3124200" y="6245225"/>
            <a:ext cx="2895600" cy="476250"/>
          </a:xfrm>
          <a:prstGeom prst="rect">
            <a:avLst/>
          </a:prstGeom>
          <a:noFill/>
          <a:ln w="9525">
            <a:noFill/>
          </a:ln>
        </p:spPr>
        <p:txBody>
          <a:bodyPr/>
          <a:lstStyle>
            <a:lvl1pPr algn="ctr">
              <a:defRPr sz="1400"/>
            </a:lvl1pPr>
          </a:lstStyle>
          <a:p>
            <a:pPr lvl="0" fontAlgn="base"/>
            <a:endParaRPr lang="zh-CN" altLang="en-US" strike="noStrike" noProof="1">
              <a:latin typeface="Arial" panose="020B0604020202020204" pitchFamily="34" charset="0"/>
            </a:endParaRPr>
          </a:p>
        </p:txBody>
      </p:sp>
      <p:sp>
        <p:nvSpPr>
          <p:cNvPr id="1030" name="灯片编号占位符 1029"/>
          <p:cNvSpPr>
            <a:spLocks noGrp="1"/>
          </p:cNvSpPr>
          <p:nvPr>
            <p:ph type="sldNum" sz="quarter" idx="4"/>
          </p:nvPr>
        </p:nvSpPr>
        <p:spPr>
          <a:xfrm>
            <a:off x="6553200" y="6245225"/>
            <a:ext cx="2133600" cy="476250"/>
          </a:xfrm>
          <a:prstGeom prst="rect">
            <a:avLst/>
          </a:prstGeom>
          <a:noFill/>
          <a:ln w="9525">
            <a:noFill/>
          </a:ln>
        </p:spPr>
        <p:txBody>
          <a:bodyPr/>
          <a:lstStyle>
            <a:lvl1pPr algn="r">
              <a:defRPr sz="1400"/>
            </a:lvl1p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marL="0" lvl="0" indent="0" algn="ctr" defTabSz="91440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2050" name="标题 1025"/>
          <p:cNvSpPr>
            <a:spLocks noGrp="1"/>
          </p:cNvSpPr>
          <p:nvPr>
            <p:ph type="title"/>
          </p:nvPr>
        </p:nvSpPr>
        <p:spPr>
          <a:xfrm>
            <a:off x="457200" y="274638"/>
            <a:ext cx="8229600" cy="1143000"/>
          </a:xfrm>
          <a:prstGeom prst="rect">
            <a:avLst/>
          </a:prstGeom>
          <a:noFill/>
          <a:ln w="9525">
            <a:noFill/>
          </a:ln>
        </p:spPr>
        <p:txBody>
          <a:bodyPr anchor="ctr" anchorCtr="0"/>
          <a:p>
            <a:pPr lvl="0"/>
            <a:r>
              <a:rPr lang="zh-CN" altLang="en-US"/>
              <a:t>单击此处编辑母版标题样式</a:t>
            </a:r>
            <a:endParaRPr lang="zh-CN" altLang="en-US"/>
          </a:p>
        </p:txBody>
      </p:sp>
      <p:sp>
        <p:nvSpPr>
          <p:cNvPr id="2051" name="文本占位符 1026"/>
          <p:cNvSpPr>
            <a:spLocks noGrp="1"/>
          </p:cNvSpPr>
          <p:nvPr>
            <p:ph type="body"/>
          </p:nvPr>
        </p:nvSpPr>
        <p:spPr>
          <a:xfrm>
            <a:off x="457200" y="1600200"/>
            <a:ext cx="8229600" cy="4525963"/>
          </a:xfrm>
          <a:prstGeom prst="rect">
            <a:avLst/>
          </a:prstGeom>
          <a:noFill/>
          <a:ln w="9525">
            <a:noFill/>
          </a:ln>
        </p:spPr>
        <p:txBody>
          <a:bodyPr anchor="t" anchorCtr="0"/>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1028" name="日期占位符 1027"/>
          <p:cNvSpPr>
            <a:spLocks noGrp="1"/>
          </p:cNvSpPr>
          <p:nvPr>
            <p:ph type="dt" sz="half" idx="2"/>
          </p:nvPr>
        </p:nvSpPr>
        <p:spPr>
          <a:xfrm>
            <a:off x="457200" y="6245225"/>
            <a:ext cx="2133600" cy="476250"/>
          </a:xfrm>
          <a:prstGeom prst="rect">
            <a:avLst/>
          </a:prstGeom>
          <a:noFill/>
          <a:ln w="9525">
            <a:noFill/>
          </a:ln>
        </p:spPr>
        <p:txBody>
          <a:bodyPr/>
          <a:lstStyle>
            <a:lvl1pPr>
              <a:defRPr sz="1400"/>
            </a:lvl1pPr>
          </a:lstStyle>
          <a:p>
            <a:pPr lvl="0" fontAlgn="base"/>
            <a:endParaRPr lang="zh-CN" altLang="en-US" strike="noStrike" noProof="1">
              <a:latin typeface="Arial" panose="020B0604020202020204" pitchFamily="34" charset="0"/>
            </a:endParaRPr>
          </a:p>
        </p:txBody>
      </p:sp>
      <p:sp>
        <p:nvSpPr>
          <p:cNvPr id="1029" name="页脚占位符 1028"/>
          <p:cNvSpPr>
            <a:spLocks noGrp="1"/>
          </p:cNvSpPr>
          <p:nvPr>
            <p:ph type="ftr" sz="quarter" idx="3"/>
          </p:nvPr>
        </p:nvSpPr>
        <p:spPr>
          <a:xfrm>
            <a:off x="3124200" y="6245225"/>
            <a:ext cx="2895600" cy="476250"/>
          </a:xfrm>
          <a:prstGeom prst="rect">
            <a:avLst/>
          </a:prstGeom>
          <a:noFill/>
          <a:ln w="9525">
            <a:noFill/>
          </a:ln>
        </p:spPr>
        <p:txBody>
          <a:bodyPr/>
          <a:lstStyle>
            <a:lvl1pPr algn="ctr">
              <a:defRPr sz="1400"/>
            </a:lvl1pPr>
          </a:lstStyle>
          <a:p>
            <a:pPr lvl="0" fontAlgn="base"/>
            <a:endParaRPr lang="zh-CN" altLang="en-US" strike="noStrike" noProof="1">
              <a:latin typeface="Arial" panose="020B0604020202020204" pitchFamily="34" charset="0"/>
            </a:endParaRPr>
          </a:p>
        </p:txBody>
      </p:sp>
      <p:sp>
        <p:nvSpPr>
          <p:cNvPr id="1030" name="灯片编号占位符 1029"/>
          <p:cNvSpPr>
            <a:spLocks noGrp="1"/>
          </p:cNvSpPr>
          <p:nvPr>
            <p:ph type="sldNum" sz="quarter" idx="4"/>
          </p:nvPr>
        </p:nvSpPr>
        <p:spPr>
          <a:xfrm>
            <a:off x="6553200" y="6245225"/>
            <a:ext cx="2133600" cy="476250"/>
          </a:xfrm>
          <a:prstGeom prst="rect">
            <a:avLst/>
          </a:prstGeom>
          <a:noFill/>
          <a:ln w="9525">
            <a:noFill/>
          </a:ln>
        </p:spPr>
        <p:txBody>
          <a:bodyPr/>
          <a:lstStyle>
            <a:lvl1pPr algn="r">
              <a:defRPr sz="1400"/>
            </a:lvl1p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sldNum="0" hdr="0" ftr="0" dt="0"/>
  <p:txStyles>
    <p:titleStyle>
      <a:lvl1pPr marL="0" lvl="0" indent="0" algn="ctr" defTabSz="91440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3074" name="标题 1025"/>
          <p:cNvSpPr>
            <a:spLocks noGrp="1"/>
          </p:cNvSpPr>
          <p:nvPr>
            <p:ph type="title"/>
          </p:nvPr>
        </p:nvSpPr>
        <p:spPr>
          <a:xfrm>
            <a:off x="457200" y="274638"/>
            <a:ext cx="8229600" cy="1143000"/>
          </a:xfrm>
          <a:prstGeom prst="rect">
            <a:avLst/>
          </a:prstGeom>
          <a:noFill/>
          <a:ln w="9525">
            <a:noFill/>
          </a:ln>
        </p:spPr>
        <p:txBody>
          <a:bodyPr anchor="ctr" anchorCtr="0"/>
          <a:p>
            <a:pPr lvl="0"/>
            <a:r>
              <a:rPr lang="zh-CN" altLang="en-US"/>
              <a:t>单击此处编辑母版标题样式</a:t>
            </a:r>
            <a:endParaRPr lang="zh-CN" altLang="en-US"/>
          </a:p>
        </p:txBody>
      </p:sp>
      <p:sp>
        <p:nvSpPr>
          <p:cNvPr id="3075" name="文本占位符 1026"/>
          <p:cNvSpPr>
            <a:spLocks noGrp="1"/>
          </p:cNvSpPr>
          <p:nvPr>
            <p:ph type="body"/>
          </p:nvPr>
        </p:nvSpPr>
        <p:spPr>
          <a:xfrm>
            <a:off x="457200" y="1600200"/>
            <a:ext cx="8229600" cy="4525963"/>
          </a:xfrm>
          <a:prstGeom prst="rect">
            <a:avLst/>
          </a:prstGeom>
          <a:noFill/>
          <a:ln w="9525">
            <a:noFill/>
          </a:ln>
        </p:spPr>
        <p:txBody>
          <a:bodyPr anchor="t" anchorCtr="0"/>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1028" name="日期占位符 1027"/>
          <p:cNvSpPr>
            <a:spLocks noGrp="1"/>
          </p:cNvSpPr>
          <p:nvPr>
            <p:ph type="dt" sz="half" idx="2"/>
          </p:nvPr>
        </p:nvSpPr>
        <p:spPr>
          <a:xfrm>
            <a:off x="457200" y="6245225"/>
            <a:ext cx="2133600" cy="476250"/>
          </a:xfrm>
          <a:prstGeom prst="rect">
            <a:avLst/>
          </a:prstGeom>
          <a:noFill/>
          <a:ln w="9525">
            <a:noFill/>
          </a:ln>
        </p:spPr>
        <p:txBody>
          <a:bodyPr/>
          <a:lstStyle>
            <a:lvl1pPr>
              <a:defRPr sz="1400"/>
            </a:lvl1pPr>
          </a:lstStyle>
          <a:p>
            <a:pPr lvl="0" fontAlgn="base"/>
            <a:endParaRPr lang="zh-CN" altLang="en-US" strike="noStrike" noProof="1">
              <a:latin typeface="Arial" panose="020B0604020202020204" pitchFamily="34" charset="0"/>
            </a:endParaRPr>
          </a:p>
        </p:txBody>
      </p:sp>
      <p:sp>
        <p:nvSpPr>
          <p:cNvPr id="1029" name="页脚占位符 1028"/>
          <p:cNvSpPr>
            <a:spLocks noGrp="1"/>
          </p:cNvSpPr>
          <p:nvPr>
            <p:ph type="ftr" sz="quarter" idx="3"/>
          </p:nvPr>
        </p:nvSpPr>
        <p:spPr>
          <a:xfrm>
            <a:off x="3124200" y="6245225"/>
            <a:ext cx="2895600" cy="476250"/>
          </a:xfrm>
          <a:prstGeom prst="rect">
            <a:avLst/>
          </a:prstGeom>
          <a:noFill/>
          <a:ln w="9525">
            <a:noFill/>
          </a:ln>
        </p:spPr>
        <p:txBody>
          <a:bodyPr/>
          <a:lstStyle>
            <a:lvl1pPr algn="ctr">
              <a:defRPr sz="1400"/>
            </a:lvl1pPr>
          </a:lstStyle>
          <a:p>
            <a:pPr lvl="0" fontAlgn="base"/>
            <a:endParaRPr lang="zh-CN" altLang="en-US" strike="noStrike" noProof="1">
              <a:latin typeface="Arial" panose="020B0604020202020204" pitchFamily="34" charset="0"/>
            </a:endParaRPr>
          </a:p>
        </p:txBody>
      </p:sp>
      <p:sp>
        <p:nvSpPr>
          <p:cNvPr id="1030" name="灯片编号占位符 1029"/>
          <p:cNvSpPr>
            <a:spLocks noGrp="1"/>
          </p:cNvSpPr>
          <p:nvPr>
            <p:ph type="sldNum" sz="quarter" idx="4"/>
          </p:nvPr>
        </p:nvSpPr>
        <p:spPr>
          <a:xfrm>
            <a:off x="6553200" y="6245225"/>
            <a:ext cx="2133600" cy="476250"/>
          </a:xfrm>
          <a:prstGeom prst="rect">
            <a:avLst/>
          </a:prstGeom>
          <a:noFill/>
          <a:ln w="9525">
            <a:noFill/>
          </a:ln>
        </p:spPr>
        <p:txBody>
          <a:bodyPr/>
          <a:lstStyle>
            <a:lvl1pPr algn="r">
              <a:defRPr sz="1400"/>
            </a:lvl1p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sldNum="0" hdr="0" ftr="0" dt="0"/>
  <p:txStyles>
    <p:titleStyle>
      <a:lvl1pPr marL="0" lvl="0" indent="0" algn="ctr" defTabSz="91440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4098" name="标题 1025"/>
          <p:cNvSpPr>
            <a:spLocks noGrp="1"/>
          </p:cNvSpPr>
          <p:nvPr>
            <p:ph type="title"/>
          </p:nvPr>
        </p:nvSpPr>
        <p:spPr>
          <a:xfrm>
            <a:off x="457200" y="274638"/>
            <a:ext cx="8229600" cy="1143000"/>
          </a:xfrm>
          <a:prstGeom prst="rect">
            <a:avLst/>
          </a:prstGeom>
          <a:noFill/>
          <a:ln w="9525">
            <a:noFill/>
          </a:ln>
        </p:spPr>
        <p:txBody>
          <a:bodyPr anchor="ctr" anchorCtr="0"/>
          <a:p>
            <a:pPr lvl="0"/>
            <a:r>
              <a:rPr lang="zh-CN" altLang="en-US"/>
              <a:t>单击此处编辑母版标题样式</a:t>
            </a:r>
            <a:endParaRPr lang="zh-CN" altLang="en-US"/>
          </a:p>
        </p:txBody>
      </p:sp>
      <p:sp>
        <p:nvSpPr>
          <p:cNvPr id="4099" name="文本占位符 1026"/>
          <p:cNvSpPr>
            <a:spLocks noGrp="1"/>
          </p:cNvSpPr>
          <p:nvPr>
            <p:ph type="body"/>
          </p:nvPr>
        </p:nvSpPr>
        <p:spPr>
          <a:xfrm>
            <a:off x="457200" y="1600200"/>
            <a:ext cx="8229600" cy="4525963"/>
          </a:xfrm>
          <a:prstGeom prst="rect">
            <a:avLst/>
          </a:prstGeom>
          <a:noFill/>
          <a:ln w="9525">
            <a:noFill/>
          </a:ln>
        </p:spPr>
        <p:txBody>
          <a:bodyPr anchor="t" anchorCtr="0"/>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1028" name="日期占位符 1027"/>
          <p:cNvSpPr>
            <a:spLocks noGrp="1"/>
          </p:cNvSpPr>
          <p:nvPr>
            <p:ph type="dt" sz="half" idx="2"/>
          </p:nvPr>
        </p:nvSpPr>
        <p:spPr>
          <a:xfrm>
            <a:off x="457200" y="6245225"/>
            <a:ext cx="2133600" cy="476250"/>
          </a:xfrm>
          <a:prstGeom prst="rect">
            <a:avLst/>
          </a:prstGeom>
          <a:noFill/>
          <a:ln w="9525">
            <a:noFill/>
          </a:ln>
        </p:spPr>
        <p:txBody>
          <a:bodyPr/>
          <a:lstStyle>
            <a:lvl1pPr>
              <a:defRPr sz="1400"/>
            </a:lvl1pPr>
          </a:lstStyle>
          <a:p>
            <a:pPr lvl="0" fontAlgn="base"/>
            <a:endParaRPr lang="zh-CN" altLang="en-US" strike="noStrike" noProof="1">
              <a:latin typeface="Arial" panose="020B0604020202020204" pitchFamily="34" charset="0"/>
            </a:endParaRPr>
          </a:p>
        </p:txBody>
      </p:sp>
      <p:sp>
        <p:nvSpPr>
          <p:cNvPr id="1029" name="页脚占位符 1028"/>
          <p:cNvSpPr>
            <a:spLocks noGrp="1"/>
          </p:cNvSpPr>
          <p:nvPr>
            <p:ph type="ftr" sz="quarter" idx="3"/>
          </p:nvPr>
        </p:nvSpPr>
        <p:spPr>
          <a:xfrm>
            <a:off x="3124200" y="6245225"/>
            <a:ext cx="2895600" cy="476250"/>
          </a:xfrm>
          <a:prstGeom prst="rect">
            <a:avLst/>
          </a:prstGeom>
          <a:noFill/>
          <a:ln w="9525">
            <a:noFill/>
          </a:ln>
        </p:spPr>
        <p:txBody>
          <a:bodyPr/>
          <a:lstStyle>
            <a:lvl1pPr algn="ctr">
              <a:defRPr sz="1400"/>
            </a:lvl1pPr>
          </a:lstStyle>
          <a:p>
            <a:pPr lvl="0" fontAlgn="base"/>
            <a:endParaRPr lang="zh-CN" altLang="en-US" strike="noStrike" noProof="1">
              <a:latin typeface="Arial" panose="020B0604020202020204" pitchFamily="34" charset="0"/>
            </a:endParaRPr>
          </a:p>
        </p:txBody>
      </p:sp>
      <p:sp>
        <p:nvSpPr>
          <p:cNvPr id="1030" name="灯片编号占位符 1029"/>
          <p:cNvSpPr>
            <a:spLocks noGrp="1"/>
          </p:cNvSpPr>
          <p:nvPr>
            <p:ph type="sldNum" sz="quarter" idx="4"/>
          </p:nvPr>
        </p:nvSpPr>
        <p:spPr>
          <a:xfrm>
            <a:off x="6553200" y="6245225"/>
            <a:ext cx="2133600" cy="476250"/>
          </a:xfrm>
          <a:prstGeom prst="rect">
            <a:avLst/>
          </a:prstGeom>
          <a:noFill/>
          <a:ln w="9525">
            <a:noFill/>
          </a:ln>
        </p:spPr>
        <p:txBody>
          <a:bodyPr/>
          <a:lstStyle>
            <a:lvl1pPr algn="r">
              <a:defRPr sz="1400"/>
            </a:lvl1p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sldNum="0" hdr="0" ftr="0" dt="0"/>
  <p:txStyles>
    <p:titleStyle>
      <a:lvl1pPr marL="0" lvl="0" indent="0" algn="ctr" defTabSz="91440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sp>
        <p:nvSpPr>
          <p:cNvPr id="5122" name="标题 1025"/>
          <p:cNvSpPr>
            <a:spLocks noGrp="1"/>
          </p:cNvSpPr>
          <p:nvPr>
            <p:ph type="title"/>
          </p:nvPr>
        </p:nvSpPr>
        <p:spPr>
          <a:xfrm>
            <a:off x="457200" y="274638"/>
            <a:ext cx="8229600" cy="1143000"/>
          </a:xfrm>
          <a:prstGeom prst="rect">
            <a:avLst/>
          </a:prstGeom>
          <a:noFill/>
          <a:ln w="9525">
            <a:noFill/>
          </a:ln>
        </p:spPr>
        <p:txBody>
          <a:bodyPr anchor="ctr" anchorCtr="0"/>
          <a:p>
            <a:pPr lvl="0"/>
            <a:r>
              <a:rPr lang="zh-CN" altLang="en-US"/>
              <a:t>单击此处编辑母版标题样式</a:t>
            </a:r>
            <a:endParaRPr lang="zh-CN" altLang="en-US"/>
          </a:p>
        </p:txBody>
      </p:sp>
      <p:sp>
        <p:nvSpPr>
          <p:cNvPr id="5123" name="文本占位符 1026"/>
          <p:cNvSpPr>
            <a:spLocks noGrp="1"/>
          </p:cNvSpPr>
          <p:nvPr>
            <p:ph type="body"/>
          </p:nvPr>
        </p:nvSpPr>
        <p:spPr>
          <a:xfrm>
            <a:off x="457200" y="1600200"/>
            <a:ext cx="8229600" cy="4525963"/>
          </a:xfrm>
          <a:prstGeom prst="rect">
            <a:avLst/>
          </a:prstGeom>
          <a:noFill/>
          <a:ln w="9525">
            <a:noFill/>
          </a:ln>
        </p:spPr>
        <p:txBody>
          <a:bodyPr anchor="t" anchorCtr="0"/>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1028" name="日期占位符 1027"/>
          <p:cNvSpPr>
            <a:spLocks noGrp="1"/>
          </p:cNvSpPr>
          <p:nvPr>
            <p:ph type="dt" sz="half" idx="2"/>
          </p:nvPr>
        </p:nvSpPr>
        <p:spPr>
          <a:xfrm>
            <a:off x="457200" y="6245225"/>
            <a:ext cx="2133600" cy="476250"/>
          </a:xfrm>
          <a:prstGeom prst="rect">
            <a:avLst/>
          </a:prstGeom>
          <a:noFill/>
          <a:ln w="9525">
            <a:noFill/>
          </a:ln>
        </p:spPr>
        <p:txBody>
          <a:bodyPr/>
          <a:lstStyle>
            <a:lvl1pPr>
              <a:defRPr sz="1400"/>
            </a:lvl1pPr>
          </a:lstStyle>
          <a:p>
            <a:pPr lvl="0" fontAlgn="base"/>
            <a:endParaRPr lang="zh-CN" altLang="en-US" strike="noStrike" noProof="1">
              <a:latin typeface="Arial" panose="020B0604020202020204" pitchFamily="34" charset="0"/>
            </a:endParaRPr>
          </a:p>
        </p:txBody>
      </p:sp>
      <p:sp>
        <p:nvSpPr>
          <p:cNvPr id="1029" name="页脚占位符 1028"/>
          <p:cNvSpPr>
            <a:spLocks noGrp="1"/>
          </p:cNvSpPr>
          <p:nvPr>
            <p:ph type="ftr" sz="quarter" idx="3"/>
          </p:nvPr>
        </p:nvSpPr>
        <p:spPr>
          <a:xfrm>
            <a:off x="3124200" y="6245225"/>
            <a:ext cx="2895600" cy="476250"/>
          </a:xfrm>
          <a:prstGeom prst="rect">
            <a:avLst/>
          </a:prstGeom>
          <a:noFill/>
          <a:ln w="9525">
            <a:noFill/>
          </a:ln>
        </p:spPr>
        <p:txBody>
          <a:bodyPr/>
          <a:lstStyle>
            <a:lvl1pPr algn="ctr">
              <a:defRPr sz="1400"/>
            </a:lvl1pPr>
          </a:lstStyle>
          <a:p>
            <a:pPr lvl="0" fontAlgn="base"/>
            <a:endParaRPr lang="zh-CN" altLang="en-US" strike="noStrike" noProof="1">
              <a:latin typeface="Arial" panose="020B0604020202020204" pitchFamily="34" charset="0"/>
            </a:endParaRPr>
          </a:p>
        </p:txBody>
      </p:sp>
      <p:sp>
        <p:nvSpPr>
          <p:cNvPr id="1030" name="灯片编号占位符 1029"/>
          <p:cNvSpPr>
            <a:spLocks noGrp="1"/>
          </p:cNvSpPr>
          <p:nvPr>
            <p:ph type="sldNum" sz="quarter" idx="4"/>
          </p:nvPr>
        </p:nvSpPr>
        <p:spPr>
          <a:xfrm>
            <a:off x="6553200" y="6245225"/>
            <a:ext cx="2133600" cy="476250"/>
          </a:xfrm>
          <a:prstGeom prst="rect">
            <a:avLst/>
          </a:prstGeom>
          <a:noFill/>
          <a:ln w="9525">
            <a:noFill/>
          </a:ln>
        </p:spPr>
        <p:txBody>
          <a:bodyPr/>
          <a:lstStyle>
            <a:lvl1pPr algn="r">
              <a:defRPr sz="1400"/>
            </a:lvl1pPr>
          </a:lstStyle>
          <a:p>
            <a:pPr lvl="0" fontAlgn="base"/>
            <a:fld id="{9A0DB2DC-4C9A-4742-B13C-FB6460FD3503}" type="slidenum">
              <a:rPr lang="zh-CN" altLang="en-US" strike="noStrike" noProof="1">
                <a:latin typeface="Arial" panose="020B0604020202020204" pitchFamily="34" charset="0"/>
                <a:ea typeface="宋体" panose="02010600030101010101" pitchFamily="2" charset="-122"/>
                <a:cs typeface="+mn-cs"/>
              </a:rPr>
            </a:fld>
            <a:endParaRPr lang="zh-CN" altLang="en-US" strike="noStrike" noProof="1">
              <a:latin typeface="Arial" panose="020B0604020202020204" pitchFamily="34" charset="0"/>
            </a:endParaRPr>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dt="0"/>
  <p:txStyles>
    <p:titleStyle>
      <a:lvl1pPr marL="0" lvl="0" indent="0" algn="ctr" defTabSz="914400" eaLnBrk="1" fontAlgn="base" latinLnBrk="0" hangingPunct="1">
        <a:lnSpc>
          <a:spcPct val="100000"/>
        </a:lnSpc>
        <a:spcBef>
          <a:spcPct val="0"/>
        </a:spcBef>
        <a:spcAft>
          <a:spcPct val="0"/>
        </a:spcAft>
        <a:buNone/>
        <a:defRPr sz="4400" b="0" i="0" u="none" kern="1200" baseline="0">
          <a:solidFill>
            <a:schemeClr val="tx2"/>
          </a:solidFill>
          <a:latin typeface="+mj-lt"/>
          <a:ea typeface="+mj-ea"/>
          <a:cs typeface="+mj-cs"/>
        </a:defRPr>
      </a:lvl1pPr>
    </p:titleStyle>
    <p:bodyStyle>
      <a:lvl1pPr marL="342900" lvl="0" indent="-342900" algn="l" defTabSz="914400" eaLnBrk="1" fontAlgn="base" latinLnBrk="0" hangingPunct="1">
        <a:lnSpc>
          <a:spcPct val="100000"/>
        </a:lnSpc>
        <a:spcBef>
          <a:spcPct val="20000"/>
        </a:spcBef>
        <a:spcAft>
          <a:spcPct val="0"/>
        </a:spcAft>
        <a:buChar char="•"/>
        <a:defRPr sz="3200" b="0" i="0" u="none" kern="1200" baseline="0">
          <a:solidFill>
            <a:schemeClr val="tx1"/>
          </a:solidFill>
          <a:latin typeface="+mn-lt"/>
          <a:ea typeface="+mn-ea"/>
          <a:cs typeface="+mn-cs"/>
        </a:defRPr>
      </a:lvl1pPr>
      <a:lvl2pPr marL="742950" lvl="1" indent="-285750" algn="l" defTabSz="914400" eaLnBrk="1" fontAlgn="base" latinLnBrk="0" hangingPunct="1">
        <a:lnSpc>
          <a:spcPct val="100000"/>
        </a:lnSpc>
        <a:spcBef>
          <a:spcPct val="20000"/>
        </a:spcBef>
        <a:spcAft>
          <a:spcPct val="0"/>
        </a:spcAft>
        <a:buChar char="–"/>
        <a:defRPr sz="2800" b="0" i="0" u="none" kern="1200" baseline="0">
          <a:solidFill>
            <a:schemeClr val="tx1"/>
          </a:solidFill>
          <a:latin typeface="+mn-lt"/>
          <a:ea typeface="+mn-ea"/>
          <a:cs typeface="+mn-cs"/>
        </a:defRPr>
      </a:lvl2pPr>
      <a:lvl3pPr marL="1143000" lvl="2" indent="-228600" algn="l" defTabSz="914400" eaLnBrk="1" fontAlgn="base" latinLnBrk="0" hangingPunct="1">
        <a:lnSpc>
          <a:spcPct val="100000"/>
        </a:lnSpc>
        <a:spcBef>
          <a:spcPct val="20000"/>
        </a:spcBef>
        <a:spcAft>
          <a:spcPct val="0"/>
        </a:spcAft>
        <a:buChar char="•"/>
        <a:defRPr sz="2400" b="0" i="0" u="none" kern="1200" baseline="0">
          <a:solidFill>
            <a:schemeClr val="tx1"/>
          </a:solidFill>
          <a:latin typeface="+mn-lt"/>
          <a:ea typeface="+mn-ea"/>
          <a:cs typeface="+mn-cs"/>
        </a:defRPr>
      </a:lvl3pPr>
      <a:lvl4pPr marL="1600200" lvl="3"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4pPr>
      <a:lvl5pPr marL="2057400" lvl="4"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5pPr>
      <a:lvl6pPr marL="2514600" lvl="5"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6pPr>
      <a:lvl7pPr marL="2971800" lvl="6"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7pPr>
      <a:lvl8pPr marL="3429000" lvl="7"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8pPr>
      <a:lvl9pPr marL="3886200" lvl="8" indent="-228600" algn="l" defTabSz="914400" eaLnBrk="1" fontAlgn="base" latinLnBrk="0" hangingPunct="1">
        <a:lnSpc>
          <a:spcPct val="100000"/>
        </a:lnSpc>
        <a:spcBef>
          <a:spcPct val="20000"/>
        </a:spcBef>
        <a:spcAft>
          <a:spcPct val="0"/>
        </a:spcAft>
        <a:buChar char="»"/>
        <a:defRPr sz="2000" b="0" i="0" u="none" kern="1200" baseline="0">
          <a:solidFill>
            <a:schemeClr val="tx1"/>
          </a:solidFill>
          <a:latin typeface="+mn-lt"/>
          <a:ea typeface="+mn-ea"/>
          <a:cs typeface="+mn-cs"/>
        </a:defRPr>
      </a:lvl9pPr>
    </p:bodyStyle>
    <p:otherStyle>
      <a:lvl1pPr marL="0" lvl="0" indent="0" algn="l" defTabSz="914400" eaLnBrk="1" fontAlgn="base" latinLnBrk="0" hangingPunct="1">
        <a:lnSpc>
          <a:spcPct val="100000"/>
        </a:lnSpc>
        <a:spcBef>
          <a:spcPct val="0"/>
        </a:spcBef>
        <a:spcAft>
          <a:spcPct val="0"/>
        </a:spcAft>
        <a:buNone/>
        <a:defRPr sz="1800" b="0" i="0" u="none" kern="1200" baseline="0">
          <a:solidFill>
            <a:schemeClr val="tx1"/>
          </a:solidFill>
          <a:latin typeface="+mn-lt"/>
          <a:ea typeface="+mn-ea"/>
          <a:cs typeface="+mn-cs"/>
        </a:defRPr>
      </a:lvl1pPr>
      <a:lvl2pPr marL="457200" lvl="1"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2pPr>
      <a:lvl3pPr marL="914400" lvl="2"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3pPr>
      <a:lvl4pPr marL="1371600" lvl="3"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4pPr>
      <a:lvl5pPr marL="1828800" lvl="4"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5pPr>
      <a:lvl6pPr marL="2286000" lvl="5"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6pPr>
      <a:lvl7pPr marL="2743200" lvl="6"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7pPr>
      <a:lvl8pPr marL="3200400" lvl="7"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8pPr>
      <a:lvl9pPr marL="3657600" lvl="8" indent="0" algn="l" defTabSz="914400" eaLnBrk="1" fontAlgn="base" latinLnBrk="0" hangingPunct="1">
        <a:lnSpc>
          <a:spcPct val="100000"/>
        </a:lnSpc>
        <a:spcBef>
          <a:spcPct val="0"/>
        </a:spcBef>
        <a:spcAft>
          <a:spcPct val="0"/>
        </a:spcAft>
        <a:buNone/>
        <a:defRPr b="0" i="0" u="none" kern="1200" baseline="0">
          <a:solidFill>
            <a:schemeClr val="tx1"/>
          </a:solidFill>
          <a:latin typeface="Arial" panose="020B0604020202020204" pitchFamily="34" charset="0"/>
          <a:ea typeface="宋体" panose="02010600030101010101" pitchFamily="2" charset="-122"/>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Layout" Target="../slideLayouts/slideLayout1.xml"/><Relationship Id="rId2" Type="http://schemas.openxmlformats.org/officeDocument/2006/relationships/tags" Target="../tags/tag1.xml"/><Relationship Id="rId1" Type="http://schemas.openxmlformats.org/officeDocument/2006/relationships/image" Target="../media/image1.png"/></Relationships>
</file>

<file path=ppt/slides/_rels/slide2.xml.rels><?xml version="1.0" encoding="UTF-8" standalone="yes"?>
<Relationships xmlns="http://schemas.openxmlformats.org/package/2006/relationships"><Relationship Id="rId4" Type="http://schemas.openxmlformats.org/officeDocument/2006/relationships/slideLayout" Target="../slideLayouts/slideLayout2.xml"/><Relationship Id="rId3" Type="http://schemas.openxmlformats.org/officeDocument/2006/relationships/image" Target="../media/image1.png"/><Relationship Id="rId2" Type="http://schemas.openxmlformats.org/officeDocument/2006/relationships/tags" Target="../tags/tag2.xml"/><Relationship Id="rId1" Type="http://schemas.openxmlformats.org/officeDocument/2006/relationships/image" Target="../media/image2.png"/></Relationships>
</file>

<file path=ppt/slides/_rels/slide3.xml.rels><?xml version="1.0" encoding="UTF-8" standalone="yes"?>
<Relationships xmlns="http://schemas.openxmlformats.org/package/2006/relationships"><Relationship Id="rId2" Type="http://schemas.openxmlformats.org/officeDocument/2006/relationships/slideLayout" Target="../slideLayouts/slideLayout13.xml"/><Relationship Id="rId1" Type="http://schemas.openxmlformats.org/officeDocument/2006/relationships/image" Target="../media/image1.png"/></Relationships>
</file>

<file path=ppt/slides/_rels/slide4.xml.rels><?xml version="1.0" encoding="UTF-8" standalone="yes"?>
<Relationships xmlns="http://schemas.openxmlformats.org/package/2006/relationships"><Relationship Id="rId2" Type="http://schemas.openxmlformats.org/officeDocument/2006/relationships/slideLayout" Target="../slideLayouts/slideLayout24.xml"/><Relationship Id="rId1" Type="http://schemas.openxmlformats.org/officeDocument/2006/relationships/image" Target="../media/image1.png"/></Relationships>
</file>

<file path=ppt/slides/_rels/slide5.xml.rels><?xml version="1.0" encoding="UTF-8" standalone="yes"?>
<Relationships xmlns="http://schemas.openxmlformats.org/package/2006/relationships"><Relationship Id="rId2" Type="http://schemas.openxmlformats.org/officeDocument/2006/relationships/slideLayout" Target="../slideLayouts/slideLayout24.xml"/><Relationship Id="rId1" Type="http://schemas.openxmlformats.org/officeDocument/2006/relationships/image" Target="../media/image1.png"/></Relationships>
</file>

<file path=ppt/slides/_rels/slide6.xml.rels><?xml version="1.0" encoding="UTF-8" standalone="yes"?>
<Relationships xmlns="http://schemas.openxmlformats.org/package/2006/relationships"><Relationship Id="rId2" Type="http://schemas.openxmlformats.org/officeDocument/2006/relationships/slideLayout" Target="../slideLayouts/slideLayout35.xml"/><Relationship Id="rId1" Type="http://schemas.openxmlformats.org/officeDocument/2006/relationships/image" Target="../media/image1.png"/></Relationships>
</file>

<file path=ppt/slides/_rels/slide7.xml.rels><?xml version="1.0" encoding="UTF-8" standalone="yes"?>
<Relationships xmlns="http://schemas.openxmlformats.org/package/2006/relationships"><Relationship Id="rId2" Type="http://schemas.openxmlformats.org/officeDocument/2006/relationships/slideLayout" Target="../slideLayouts/slideLayout46.xml"/><Relationship Id="rId1"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46.xml"/><Relationship Id="rId2" Type="http://schemas.openxmlformats.org/officeDocument/2006/relationships/image" Target="../media/image1.png"/><Relationship Id="rId1" Type="http://schemas.openxmlformats.org/officeDocument/2006/relationships/tags" Target="../tags/tag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矩形 1"/>
          <p:cNvSpPr/>
          <p:nvPr/>
        </p:nvSpPr>
        <p:spPr>
          <a:xfrm>
            <a:off x="0" y="0"/>
            <a:ext cx="9144000" cy="6880225"/>
          </a:xfrm>
          <a:prstGeom prst="rect">
            <a:avLst/>
          </a:prstGeom>
          <a:gradFill>
            <a:gsLst>
              <a:gs pos="0">
                <a:srgbClr val="F0F0EF"/>
              </a:gs>
              <a:gs pos="96000">
                <a:srgbClr val="FDFDFD"/>
              </a:gs>
            </a:gsLst>
            <a:lin ang="27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fontAlgn="base"/>
            <a:endParaRPr lang="zh-CN" altLang="en-US" sz="100" strike="noStrike" noProof="1">
              <a:cs typeface="+mn-ea"/>
              <a:sym typeface="+mn-lt"/>
            </a:endParaRPr>
          </a:p>
        </p:txBody>
      </p:sp>
      <p:pic>
        <p:nvPicPr>
          <p:cNvPr id="6146" name="图片 32" descr="灰色线条背景"/>
          <p:cNvPicPr>
            <a:picLocks noChangeAspect="1"/>
          </p:cNvPicPr>
          <p:nvPr/>
        </p:nvPicPr>
        <p:blipFill>
          <a:blip r:embed="rId1"/>
          <a:srcRect l="26982" t="76981" r="32338" b="8298"/>
          <a:stretch>
            <a:fillRect/>
          </a:stretch>
        </p:blipFill>
        <p:spPr>
          <a:xfrm rot="-5400000">
            <a:off x="4351338" y="1446213"/>
            <a:ext cx="5159375" cy="3959225"/>
          </a:xfrm>
          <a:prstGeom prst="rect">
            <a:avLst/>
          </a:prstGeom>
          <a:noFill/>
          <a:ln w="9525">
            <a:noFill/>
          </a:ln>
        </p:spPr>
      </p:pic>
      <p:sp>
        <p:nvSpPr>
          <p:cNvPr id="127" name="文本框 126"/>
          <p:cNvSpPr txBox="1"/>
          <p:nvPr/>
        </p:nvSpPr>
        <p:spPr>
          <a:xfrm>
            <a:off x="539750" y="2852738"/>
            <a:ext cx="5010150" cy="1968500"/>
          </a:xfrm>
          <a:prstGeom prst="rect">
            <a:avLst/>
          </a:prstGeom>
          <a:noFill/>
          <a:ln w="9525">
            <a:noFill/>
          </a:ln>
        </p:spPr>
        <p:txBody>
          <a:bodyPr wrap="square" anchor="t" anchorCtr="0">
            <a:spAutoFit/>
          </a:bodyPr>
          <a:p>
            <a:r>
              <a:rPr lang="en-US" altLang="zh-CN" sz="1400" b="1" dirty="0">
                <a:solidFill>
                  <a:srgbClr val="3F3F3F"/>
                </a:solidFill>
                <a:latin typeface="黑体" panose="02010609060101010101" charset="-122"/>
                <a:ea typeface="黑体" panose="02010609060101010101" charset="-122"/>
                <a:sym typeface="Arial" panose="020B0604020202020204" pitchFamily="34" charset="0"/>
              </a:rPr>
              <a:t>   </a:t>
            </a:r>
            <a:endParaRPr lang="zh-CN" altLang="en-US" sz="1400" b="1" dirty="0">
              <a:solidFill>
                <a:srgbClr val="3F3F3F"/>
              </a:solidFill>
              <a:latin typeface="黑体" panose="02010609060101010101" charset="-122"/>
              <a:ea typeface="黑体" panose="02010609060101010101" charset="-122"/>
              <a:sym typeface="Arial" panose="020B0604020202020204" pitchFamily="34" charset="0"/>
            </a:endParaRPr>
          </a:p>
          <a:p>
            <a:pPr algn="ctr"/>
            <a:r>
              <a:rPr lang="zh-CN" altLang="en-US" sz="1200" dirty="0">
                <a:solidFill>
                  <a:srgbClr val="3F3F3F"/>
                </a:solidFill>
                <a:latin typeface="仿宋" panose="02010609060101010101" charset="-122"/>
                <a:ea typeface="仿宋" panose="02010609060101010101" charset="-122"/>
                <a:sym typeface="Arial" panose="020B0604020202020204" pitchFamily="34" charset="0"/>
              </a:rPr>
              <a:t>阳泉市城市管理局</a:t>
            </a:r>
            <a:endParaRPr lang="zh-CN" altLang="en-US" sz="1200" dirty="0">
              <a:solidFill>
                <a:srgbClr val="3F3F3F"/>
              </a:solidFill>
              <a:latin typeface="仿宋" panose="02010609060101010101" charset="-122"/>
              <a:ea typeface="仿宋" panose="02010609060101010101" charset="-122"/>
              <a:sym typeface="Arial" panose="020B0604020202020204" pitchFamily="34" charset="0"/>
            </a:endParaRPr>
          </a:p>
          <a:p>
            <a:pPr algn="ctr"/>
            <a:r>
              <a:rPr lang="en-US" altLang="zh-CN" sz="1200" dirty="0">
                <a:solidFill>
                  <a:srgbClr val="3F3F3F"/>
                </a:solidFill>
                <a:latin typeface="仿宋" panose="02010609060101010101" charset="-122"/>
                <a:ea typeface="仿宋" panose="02010609060101010101" charset="-122"/>
                <a:sym typeface="Arial" panose="020B0604020202020204" pitchFamily="34" charset="0"/>
              </a:rPr>
              <a:t>2025</a:t>
            </a:r>
            <a:r>
              <a:rPr lang="zh-CN" altLang="en-US" sz="1200" dirty="0">
                <a:solidFill>
                  <a:srgbClr val="3F3F3F"/>
                </a:solidFill>
                <a:latin typeface="仿宋" panose="02010609060101010101" charset="-122"/>
                <a:ea typeface="仿宋" panose="02010609060101010101" charset="-122"/>
                <a:sym typeface="Arial" panose="020B0604020202020204" pitchFamily="34" charset="0"/>
              </a:rPr>
              <a:t>年度法治政府建设情况报告</a:t>
            </a:r>
            <a:endParaRPr lang="zh-CN" altLang="en-US" sz="1200" dirty="0">
              <a:solidFill>
                <a:srgbClr val="3F3F3F"/>
              </a:solidFill>
              <a:latin typeface="仿宋" panose="02010609060101010101" charset="-122"/>
              <a:ea typeface="仿宋" panose="02010609060101010101" charset="-122"/>
              <a:sym typeface="Arial" panose="020B0604020202020204" pitchFamily="34" charset="0"/>
            </a:endParaRPr>
          </a:p>
          <a:p>
            <a:r>
              <a:rPr lang="zh-CN" altLang="en-US" sz="1200" dirty="0">
                <a:solidFill>
                  <a:srgbClr val="3F3F3F"/>
                </a:solidFill>
                <a:latin typeface="仿宋" panose="02010609060101010101" charset="-122"/>
                <a:ea typeface="仿宋" panose="02010609060101010101" charset="-122"/>
                <a:sym typeface="Arial" panose="020B0604020202020204" pitchFamily="34" charset="0"/>
              </a:rPr>
              <a:t>市委、市政府：</a:t>
            </a:r>
            <a:endParaRPr lang="zh-CN" altLang="en-US" sz="1200" dirty="0">
              <a:solidFill>
                <a:srgbClr val="3F3F3F"/>
              </a:solidFill>
              <a:latin typeface="仿宋" panose="02010609060101010101" charset="-122"/>
              <a:ea typeface="仿宋" panose="02010609060101010101" charset="-122"/>
              <a:sym typeface="Arial" panose="020B0604020202020204" pitchFamily="34" charset="0"/>
            </a:endParaRPr>
          </a:p>
          <a:p>
            <a:r>
              <a:rPr lang="zh-CN" altLang="en-US" sz="1200" dirty="0">
                <a:solidFill>
                  <a:srgbClr val="3F3F3F"/>
                </a:solidFill>
                <a:latin typeface="仿宋" panose="02010609060101010101" charset="-122"/>
                <a:ea typeface="仿宋" panose="02010609060101010101" charset="-122"/>
                <a:sym typeface="Arial" panose="020B0604020202020204" pitchFamily="34" charset="0"/>
              </a:rPr>
              <a:t> </a:t>
            </a:r>
            <a:r>
              <a:rPr lang="en-US" altLang="zh-CN" sz="1200" dirty="0">
                <a:solidFill>
                  <a:srgbClr val="3F3F3F"/>
                </a:solidFill>
                <a:latin typeface="仿宋" panose="02010609060101010101" charset="-122"/>
                <a:ea typeface="仿宋" panose="02010609060101010101" charset="-122"/>
                <a:sym typeface="Arial" panose="020B0604020202020204" pitchFamily="34" charset="0"/>
              </a:rPr>
              <a:t>  2025</a:t>
            </a:r>
            <a:r>
              <a:rPr lang="zh-CN" altLang="en-US" sz="1200" dirty="0">
                <a:solidFill>
                  <a:srgbClr val="3F3F3F"/>
                </a:solidFill>
                <a:latin typeface="仿宋" panose="02010609060101010101" charset="-122"/>
                <a:ea typeface="仿宋" panose="02010609060101010101" charset="-122"/>
                <a:sym typeface="Arial" panose="020B0604020202020204" pitchFamily="34" charset="0"/>
              </a:rPr>
              <a:t>年，市城市管理局始终坚持以习近平新时代中国特色社会主义思想为指导，全面贯彻落实党的二十大和二十届三中、四中全会精神</a:t>
            </a:r>
            <a:r>
              <a:rPr lang="en-US" altLang="zh-CN" sz="1200" dirty="0">
                <a:solidFill>
                  <a:srgbClr val="3F3F3F"/>
                </a:solidFill>
                <a:latin typeface="仿宋" panose="02010609060101010101" charset="-122"/>
                <a:ea typeface="仿宋" panose="02010609060101010101" charset="-122"/>
                <a:sym typeface="Arial" panose="020B0604020202020204" pitchFamily="34" charset="0"/>
              </a:rPr>
              <a:t>,</a:t>
            </a:r>
            <a:r>
              <a:rPr lang="zh-CN" altLang="en-US" sz="1200" dirty="0">
                <a:solidFill>
                  <a:srgbClr val="3F3F3F"/>
                </a:solidFill>
                <a:latin typeface="仿宋" panose="02010609060101010101" charset="-122"/>
                <a:ea typeface="仿宋" panose="02010609060101010101" charset="-122"/>
                <a:sym typeface="Arial" panose="020B0604020202020204" pitchFamily="34" charset="0"/>
              </a:rPr>
              <a:t>深入学习贯彻习近平法治思想，严格落实市委、市政府法治建设工作各项决策部署，全局干部职工将法治思维和法治方式贯穿城市管理工作全过程，以法治赋能城市治理精细化、规范化、现代化，为全市经济社会高质量发展营造了良好的城市环境。现将</a:t>
            </a:r>
            <a:r>
              <a:rPr lang="en-US" altLang="zh-CN" sz="1200" dirty="0">
                <a:solidFill>
                  <a:srgbClr val="3F3F3F"/>
                </a:solidFill>
                <a:latin typeface="仿宋" panose="02010609060101010101" charset="-122"/>
                <a:ea typeface="仿宋" panose="02010609060101010101" charset="-122"/>
                <a:sym typeface="Arial" panose="020B0604020202020204" pitchFamily="34" charset="0"/>
              </a:rPr>
              <a:t>2025</a:t>
            </a:r>
            <a:r>
              <a:rPr lang="zh-CN" altLang="en-US" sz="1200" dirty="0">
                <a:solidFill>
                  <a:srgbClr val="3F3F3F"/>
                </a:solidFill>
                <a:latin typeface="仿宋" panose="02010609060101010101" charset="-122"/>
                <a:ea typeface="仿宋" panose="02010609060101010101" charset="-122"/>
                <a:sym typeface="Arial" panose="020B0604020202020204" pitchFamily="34" charset="0"/>
              </a:rPr>
              <a:t>年度法治政府建设情况报告如下。</a:t>
            </a:r>
            <a:endParaRPr lang="zh-CN" altLang="en-US" sz="1200" dirty="0">
              <a:solidFill>
                <a:srgbClr val="3F3F3F"/>
              </a:solidFill>
              <a:latin typeface="仿宋" panose="02010609060101010101" charset="-122"/>
              <a:ea typeface="仿宋" panose="02010609060101010101" charset="-122"/>
              <a:sym typeface="Arial" panose="020B0604020202020204" pitchFamily="34" charset="0"/>
            </a:endParaRPr>
          </a:p>
        </p:txBody>
      </p:sp>
      <p:sp>
        <p:nvSpPr>
          <p:cNvPr id="68" name="文本框 67"/>
          <p:cNvSpPr txBox="1"/>
          <p:nvPr/>
        </p:nvSpPr>
        <p:spPr>
          <a:xfrm>
            <a:off x="2051050" y="2349500"/>
            <a:ext cx="1795463" cy="252730"/>
          </a:xfrm>
          <a:prstGeom prst="rect">
            <a:avLst/>
          </a:prstGeom>
          <a:noFill/>
          <a:ln>
            <a:solidFill>
              <a:srgbClr val="3F3F3F"/>
            </a:solidFill>
          </a:ln>
          <a:extLst>
            <a:ext uri="{909E8E84-426E-40DD-AFC4-6F175D3DCCD1}">
              <a14:hiddenFill xmlns:a14="http://schemas.microsoft.com/office/drawing/2010/main">
                <a:solidFill>
                  <a:srgbClr val="1072BE"/>
                </a:solidFill>
              </a14:hiddenFill>
            </a:ext>
          </a:extLst>
        </p:spPr>
        <p:txBody>
          <a:bodyPr wrap="square" rtlCol="0">
            <a:spAutoFit/>
          </a:bodyPr>
          <a:lstStyle/>
          <a:p>
            <a:pPr algn="dist"/>
            <a:r>
              <a:rPr kumimoji="1" sz="1050" noProof="1" dirty="0">
                <a:solidFill>
                  <a:srgbClr val="3F3F3F"/>
                </a:solidFill>
                <a:latin typeface="仿宋" panose="02010609060101010101" charset="-122"/>
                <a:ea typeface="仿宋" panose="02010609060101010101" charset="-122"/>
                <a:cs typeface="仿宋" panose="02010609060101010101" charset="-122"/>
                <a:sym typeface="+mn-lt"/>
              </a:rPr>
              <a:t>阳城</a:t>
            </a:r>
            <a:r>
              <a:rPr kumimoji="1" lang="zh-CN" sz="1050" noProof="1" dirty="0">
                <a:solidFill>
                  <a:srgbClr val="3F3F3F"/>
                </a:solidFill>
                <a:latin typeface="仿宋" panose="02010609060101010101" charset="-122"/>
                <a:ea typeface="仿宋" panose="02010609060101010101" charset="-122"/>
                <a:cs typeface="仿宋" panose="02010609060101010101" charset="-122"/>
                <a:sym typeface="+mn-lt"/>
              </a:rPr>
              <a:t>党字</a:t>
            </a:r>
            <a:r>
              <a:rPr kumimoji="1" sz="1050" noProof="1" dirty="0">
                <a:solidFill>
                  <a:srgbClr val="3F3F3F"/>
                </a:solidFill>
                <a:latin typeface="仿宋" panose="02010609060101010101" charset="-122"/>
                <a:ea typeface="仿宋" panose="02010609060101010101" charset="-122"/>
                <a:cs typeface="仿宋" panose="02010609060101010101" charset="-122"/>
                <a:sym typeface="+mn-lt"/>
              </a:rPr>
              <a:t>[202</a:t>
            </a:r>
            <a:r>
              <a:rPr kumimoji="1" lang="en-US" sz="1050" noProof="1" dirty="0">
                <a:solidFill>
                  <a:srgbClr val="3F3F3F"/>
                </a:solidFill>
                <a:latin typeface="仿宋" panose="02010609060101010101" charset="-122"/>
                <a:ea typeface="仿宋" panose="02010609060101010101" charset="-122"/>
                <a:cs typeface="仿宋" panose="02010609060101010101" charset="-122"/>
                <a:sym typeface="+mn-lt"/>
              </a:rPr>
              <a:t>6</a:t>
            </a:r>
            <a:r>
              <a:rPr kumimoji="1" sz="1050" noProof="1" dirty="0">
                <a:solidFill>
                  <a:srgbClr val="3F3F3F"/>
                </a:solidFill>
                <a:latin typeface="仿宋" panose="02010609060101010101" charset="-122"/>
                <a:ea typeface="仿宋" panose="02010609060101010101" charset="-122"/>
                <a:cs typeface="仿宋" panose="02010609060101010101" charset="-122"/>
                <a:sym typeface="+mn-lt"/>
              </a:rPr>
              <a:t>]</a:t>
            </a:r>
            <a:r>
              <a:rPr kumimoji="1" lang="en-US" sz="1050" noProof="1" dirty="0">
                <a:solidFill>
                  <a:srgbClr val="3F3F3F"/>
                </a:solidFill>
                <a:latin typeface="仿宋" panose="02010609060101010101" charset="-122"/>
                <a:ea typeface="仿宋" panose="02010609060101010101" charset="-122"/>
                <a:cs typeface="仿宋" panose="02010609060101010101" charset="-122"/>
                <a:sym typeface="+mn-lt"/>
              </a:rPr>
              <a:t>1</a:t>
            </a:r>
            <a:r>
              <a:rPr kumimoji="1" sz="1050" noProof="1" dirty="0">
                <a:solidFill>
                  <a:srgbClr val="3F3F3F"/>
                </a:solidFill>
                <a:latin typeface="仿宋" panose="02010609060101010101" charset="-122"/>
                <a:ea typeface="仿宋" panose="02010609060101010101" charset="-122"/>
                <a:cs typeface="仿宋" panose="02010609060101010101" charset="-122"/>
                <a:sym typeface="+mn-lt"/>
              </a:rPr>
              <a:t>号</a:t>
            </a:r>
            <a:r>
              <a:rPr kumimoji="1" lang="zh-CN" altLang="en-US" sz="1050" noProof="1" dirty="0">
                <a:solidFill>
                  <a:srgbClr val="3F3F3F"/>
                </a:solidFill>
                <a:latin typeface="仿宋" panose="02010609060101010101" charset="-122"/>
                <a:ea typeface="仿宋" panose="02010609060101010101" charset="-122"/>
                <a:cs typeface="仿宋" panose="02010609060101010101" charset="-122"/>
                <a:sym typeface="+mn-lt"/>
              </a:rPr>
              <a:t> </a:t>
            </a:r>
            <a:endParaRPr lang="en-US" altLang="zh-CN" sz="1050" noProof="1">
              <a:solidFill>
                <a:schemeClr val="tx1">
                  <a:lumMod val="75000"/>
                  <a:lumOff val="25000"/>
                </a:schemeClr>
              </a:solidFill>
              <a:latin typeface="仿宋" panose="02010609060101010101" charset="-122"/>
              <a:ea typeface="仿宋" panose="02010609060101010101" charset="-122"/>
              <a:cs typeface="仿宋" panose="02010609060101010101" charset="-122"/>
              <a:sym typeface="+mn-lt"/>
            </a:endParaRPr>
          </a:p>
        </p:txBody>
      </p:sp>
      <p:sp>
        <p:nvSpPr>
          <p:cNvPr id="70" name="文本框 69"/>
          <p:cNvSpPr txBox="1"/>
          <p:nvPr/>
        </p:nvSpPr>
        <p:spPr>
          <a:xfrm>
            <a:off x="2846388" y="1049338"/>
            <a:ext cx="1411287" cy="276225"/>
          </a:xfrm>
          <a:prstGeom prst="rect">
            <a:avLst/>
          </a:prstGeom>
          <a:noFill/>
          <a:ln w="9525">
            <a:noFill/>
          </a:ln>
        </p:spPr>
        <p:txBody>
          <a:bodyPr wrap="square" anchor="t" anchorCtr="0">
            <a:spAutoFit/>
          </a:bodyPr>
          <a:p>
            <a:pPr algn="dist"/>
            <a:r>
              <a:rPr lang="zh-CN" altLang="en-US" sz="1200" dirty="0">
                <a:solidFill>
                  <a:srgbClr val="3F3F3F"/>
                </a:solidFill>
                <a:latin typeface="仿宋" panose="02010609060101010101" charset="-122"/>
                <a:ea typeface="仿宋" panose="02010609060101010101" charset="-122"/>
                <a:sym typeface="Arial" panose="020B0604020202020204" pitchFamily="34" charset="0"/>
              </a:rPr>
              <a:t> </a:t>
            </a:r>
            <a:endParaRPr lang="zh-CN" altLang="en-US" sz="1200" dirty="0">
              <a:solidFill>
                <a:srgbClr val="3F3F3F"/>
              </a:solidFill>
              <a:latin typeface="仿宋" panose="02010609060101010101" charset="-122"/>
              <a:ea typeface="仿宋" panose="02010609060101010101" charset="-122"/>
              <a:sym typeface="Arial" panose="020B0604020202020204" pitchFamily="34" charset="0"/>
            </a:endParaRPr>
          </a:p>
        </p:txBody>
      </p:sp>
    </p:spTree>
    <p:custDataLst>
      <p:tags r:id="rId2"/>
    </p:custDataLst>
  </p:cSld>
  <p:clrMapOvr>
    <a:masterClrMapping/>
  </p:clrMapOvr>
  <p:transition spd="slow"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2" fill="hold" grpId="0" nodeType="afterEffect">
                                  <p:stCondLst>
                                    <p:cond delay="0"/>
                                  </p:stCondLst>
                                  <p:iterate type="lt">
                                    <p:tmPct val="10000"/>
                                  </p:iterate>
                                  <p:childTnLst>
                                    <p:set>
                                      <p:cBhvr>
                                        <p:cTn id="6" dur="1" fill="hold">
                                          <p:stCondLst>
                                            <p:cond delay="0"/>
                                          </p:stCondLst>
                                        </p:cTn>
                                        <p:tgtEl>
                                          <p:spTgt spid="127"/>
                                        </p:tgtEl>
                                        <p:attrNameLst>
                                          <p:attrName>style.visibility</p:attrName>
                                        </p:attrNameLst>
                                      </p:cBhvr>
                                      <p:to>
                                        <p:strVal val="visible"/>
                                      </p:to>
                                    </p:set>
                                    <p:anim calcmode="lin" valueType="num">
                                      <p:cBhvr>
                                        <p:cTn id="7" dur="1000" fill="hold"/>
                                        <p:tgtEl>
                                          <p:spTgt spid="127"/>
                                        </p:tgtEl>
                                        <p:attrNameLst>
                                          <p:attrName>ppt_x</p:attrName>
                                        </p:attrNameLst>
                                      </p:cBhvr>
                                      <p:tavLst>
                                        <p:tav tm="0">
                                          <p:val>
                                            <p:strVal val="1+#ppt_w/2"/>
                                          </p:val>
                                        </p:tav>
                                        <p:tav tm="100000">
                                          <p:val>
                                            <p:strVal val="#ppt_x"/>
                                          </p:val>
                                        </p:tav>
                                      </p:tavLst>
                                    </p:anim>
                                    <p:anim calcmode="lin" valueType="num">
                                      <p:cBhvr>
                                        <p:cTn id="8" dur="1000" fill="hold"/>
                                        <p:tgtEl>
                                          <p:spTgt spid="127"/>
                                        </p:tgtEl>
                                        <p:attrNameLst>
                                          <p:attrName>ppt_y</p:attrName>
                                        </p:attrNameLst>
                                      </p:cBhvr>
                                      <p:tavLst>
                                        <p:tav tm="0">
                                          <p:val>
                                            <p:strVal val="#ppt_y"/>
                                          </p:val>
                                        </p:tav>
                                        <p:tav tm="100000">
                                          <p:val>
                                            <p:strVal val="#ppt_y"/>
                                          </p:val>
                                        </p:tav>
                                      </p:tavLst>
                                    </p:anim>
                                  </p:childTnLst>
                                </p:cTn>
                              </p:par>
                            </p:childTnLst>
                          </p:cTn>
                        </p:par>
                        <p:par>
                          <p:cTn id="9" fill="hold">
                            <p:stCondLst>
                              <p:cond delay="23799"/>
                            </p:stCondLst>
                            <p:childTnLst>
                              <p:par>
                                <p:cTn id="10" presetID="27" presetClass="emph" presetSubtype="0" fill="remove" grpId="1" nodeType="afterEffect">
                                  <p:stCondLst>
                                    <p:cond delay="0"/>
                                  </p:stCondLst>
                                  <p:iterate type="lt">
                                    <p:tmPct val="15000"/>
                                  </p:iterate>
                                  <p:childTnLst>
                                    <p:animClr clrSpc="rgb" dir="cw">
                                      <p:cBhvr override="childStyle">
                                        <p:cTn id="11" dur="500" autoRev="1" fill="remove"/>
                                        <p:tgtEl>
                                          <p:spTgt spid="127"/>
                                        </p:tgtEl>
                                        <p:attrNameLst>
                                          <p:attrName>style.color</p:attrName>
                                        </p:attrNameLst>
                                      </p:cBhvr>
                                      <p:to>
                                        <a:schemeClr val="bg1"/>
                                      </p:to>
                                    </p:animClr>
                                    <p:animClr clrSpc="rgb" dir="cw">
                                      <p:cBhvr>
                                        <p:cTn id="12" dur="500" autoRev="1" fill="remove"/>
                                        <p:tgtEl>
                                          <p:spTgt spid="127"/>
                                        </p:tgtEl>
                                        <p:attrNameLst>
                                          <p:attrName>fillcolor</p:attrName>
                                        </p:attrNameLst>
                                      </p:cBhvr>
                                      <p:to>
                                        <a:schemeClr val="bg1"/>
                                      </p:to>
                                    </p:animClr>
                                    <p:set>
                                      <p:cBhvr>
                                        <p:cTn id="13" dur="500" autoRev="1" fill="remove"/>
                                        <p:tgtEl>
                                          <p:spTgt spid="127"/>
                                        </p:tgtEl>
                                        <p:attrNameLst>
                                          <p:attrName>fill.type</p:attrName>
                                        </p:attrNameLst>
                                      </p:cBhvr>
                                      <p:to>
                                        <p:strVal val="solid"/>
                                      </p:to>
                                    </p:set>
                                    <p:set>
                                      <p:cBhvr>
                                        <p:cTn id="14" dur="500" autoRev="1" fill="remove"/>
                                        <p:tgtEl>
                                          <p:spTgt spid="127"/>
                                        </p:tgtEl>
                                        <p:attrNameLst>
                                          <p:attrName>fill.on</p:attrName>
                                        </p:attrNameLst>
                                      </p:cBhvr>
                                      <p:to>
                                        <p:strVal val="true"/>
                                      </p:to>
                                    </p:set>
                                  </p:childTnLst>
                                </p:cTn>
                              </p:par>
                            </p:childTnLst>
                          </p:cTn>
                        </p:par>
                        <p:par>
                          <p:cTn id="15" fill="hold">
                            <p:stCondLst>
                              <p:cond delay="59000"/>
                            </p:stCondLst>
                            <p:childTnLst>
                              <p:par>
                                <p:cTn id="16" presetID="2" presetClass="entr" presetSubtype="2" fill="hold" grpId="0" nodeType="afterEffect">
                                  <p:stCondLst>
                                    <p:cond delay="0"/>
                                  </p:stCondLst>
                                  <p:iterate type="lt">
                                    <p:tmPct val="10000"/>
                                  </p:iterate>
                                  <p:childTnLst>
                                    <p:set>
                                      <p:cBhvr>
                                        <p:cTn id="17" dur="1" fill="hold">
                                          <p:stCondLst>
                                            <p:cond delay="0"/>
                                          </p:stCondLst>
                                        </p:cTn>
                                        <p:tgtEl>
                                          <p:spTgt spid="70"/>
                                        </p:tgtEl>
                                        <p:attrNameLst>
                                          <p:attrName>style.visibility</p:attrName>
                                        </p:attrNameLst>
                                      </p:cBhvr>
                                      <p:to>
                                        <p:strVal val="visible"/>
                                      </p:to>
                                    </p:set>
                                    <p:anim calcmode="lin" valueType="num">
                                      <p:cBhvr>
                                        <p:cTn id="18" dur="1000" fill="hold"/>
                                        <p:tgtEl>
                                          <p:spTgt spid="70"/>
                                        </p:tgtEl>
                                        <p:attrNameLst>
                                          <p:attrName>ppt_x</p:attrName>
                                        </p:attrNameLst>
                                      </p:cBhvr>
                                      <p:tavLst>
                                        <p:tav tm="0">
                                          <p:val>
                                            <p:strVal val="1+#ppt_w/2"/>
                                          </p:val>
                                        </p:tav>
                                        <p:tav tm="100000">
                                          <p:val>
                                            <p:strVal val="#ppt_x"/>
                                          </p:val>
                                        </p:tav>
                                      </p:tavLst>
                                    </p:anim>
                                    <p:anim calcmode="lin" valueType="num">
                                      <p:cBhvr>
                                        <p:cTn id="19" dur="1000" fill="hold"/>
                                        <p:tgtEl>
                                          <p:spTgt spid="70"/>
                                        </p:tgtEl>
                                        <p:attrNameLst>
                                          <p:attrName>ppt_y</p:attrName>
                                        </p:attrNameLst>
                                      </p:cBhvr>
                                      <p:tavLst>
                                        <p:tav tm="0">
                                          <p:val>
                                            <p:strVal val="#ppt_y"/>
                                          </p:val>
                                        </p:tav>
                                        <p:tav tm="100000">
                                          <p:val>
                                            <p:strVal val="#ppt_y"/>
                                          </p:val>
                                        </p:tav>
                                      </p:tavLst>
                                    </p:anim>
                                  </p:childTnLst>
                                </p:cTn>
                              </p:par>
                            </p:childTnLst>
                          </p:cTn>
                        </p:par>
                        <p:par>
                          <p:cTn id="20" fill="hold">
                            <p:stCondLst>
                              <p:cond delay="60000"/>
                            </p:stCondLst>
                            <p:childTnLst>
                              <p:par>
                                <p:cTn id="21" presetID="27" presetClass="emph" presetSubtype="0" fill="remove" grpId="1" nodeType="afterEffect">
                                  <p:stCondLst>
                                    <p:cond delay="0"/>
                                  </p:stCondLst>
                                  <p:iterate type="lt">
                                    <p:tmPct val="15000"/>
                                  </p:iterate>
                                  <p:childTnLst>
                                    <p:animClr clrSpc="rgb" dir="cw">
                                      <p:cBhvr override="childStyle">
                                        <p:cTn id="22" dur="500" autoRev="1" fill="remove"/>
                                        <p:tgtEl>
                                          <p:spTgt spid="70"/>
                                        </p:tgtEl>
                                        <p:attrNameLst>
                                          <p:attrName>style.color</p:attrName>
                                        </p:attrNameLst>
                                      </p:cBhvr>
                                      <p:to>
                                        <a:schemeClr val="bg1"/>
                                      </p:to>
                                    </p:animClr>
                                    <p:animClr clrSpc="rgb" dir="cw">
                                      <p:cBhvr>
                                        <p:cTn id="23" dur="500" autoRev="1" fill="remove"/>
                                        <p:tgtEl>
                                          <p:spTgt spid="70"/>
                                        </p:tgtEl>
                                        <p:attrNameLst>
                                          <p:attrName>fillcolor</p:attrName>
                                        </p:attrNameLst>
                                      </p:cBhvr>
                                      <p:to>
                                        <a:schemeClr val="bg1"/>
                                      </p:to>
                                    </p:animClr>
                                    <p:set>
                                      <p:cBhvr>
                                        <p:cTn id="24" dur="500" autoRev="1" fill="remove"/>
                                        <p:tgtEl>
                                          <p:spTgt spid="70"/>
                                        </p:tgtEl>
                                        <p:attrNameLst>
                                          <p:attrName>fill.type</p:attrName>
                                        </p:attrNameLst>
                                      </p:cBhvr>
                                      <p:to>
                                        <p:strVal val="solid"/>
                                      </p:to>
                                    </p:set>
                                    <p:set>
                                      <p:cBhvr>
                                        <p:cTn id="25" dur="500" autoRev="1" fill="remove"/>
                                        <p:tgtEl>
                                          <p:spTgt spid="70"/>
                                        </p:tgtEl>
                                        <p:attrNameLst>
                                          <p:attrName>fill.on</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7" grpId="0"/>
      <p:bldP spid="127" grpId="1"/>
      <p:bldP spid="70" grpId="0"/>
      <p:bldP spid="70" grpId="1"/>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rotWithShape="0">
          <a:blip r:embed="rId1"/>
          <a:stretch>
            <a:fillRect/>
          </a:stretch>
        </a:blipFill>
        <a:effectLst/>
      </p:bgPr>
    </p:bg>
    <p:spTree>
      <p:nvGrpSpPr>
        <p:cNvPr id="1" name=""/>
        <p:cNvGrpSpPr/>
        <p:nvPr/>
      </p:nvGrpSpPr>
      <p:grpSpPr/>
      <p:cxnSp>
        <p:nvCxnSpPr>
          <p:cNvPr id="9" name="Straight Connector 8"/>
          <p:cNvCxnSpPr/>
          <p:nvPr/>
        </p:nvCxnSpPr>
        <p:spPr>
          <a:xfrm>
            <a:off x="5000625" y="3698875"/>
            <a:ext cx="0" cy="207963"/>
          </a:xfrm>
          <a:prstGeom prst="line">
            <a:avLst/>
          </a:prstGeom>
          <a:ln w="25400">
            <a:solidFill>
              <a:schemeClr val="tx1">
                <a:alpha val="10000"/>
              </a:schemeClr>
            </a:solidFill>
          </a:ln>
        </p:spPr>
        <p:style>
          <a:lnRef idx="1">
            <a:schemeClr val="accent1"/>
          </a:lnRef>
          <a:fillRef idx="0">
            <a:schemeClr val="accent1"/>
          </a:fillRef>
          <a:effectRef idx="0">
            <a:schemeClr val="accent1"/>
          </a:effectRef>
          <a:fontRef idx="minor">
            <a:schemeClr val="tx1"/>
          </a:fontRef>
        </p:style>
      </p:cxnSp>
      <p:cxnSp>
        <p:nvCxnSpPr>
          <p:cNvPr id="20" name="Straight Connector 19"/>
          <p:cNvCxnSpPr/>
          <p:nvPr/>
        </p:nvCxnSpPr>
        <p:spPr>
          <a:xfrm>
            <a:off x="7208838" y="3698875"/>
            <a:ext cx="0" cy="207963"/>
          </a:xfrm>
          <a:prstGeom prst="line">
            <a:avLst/>
          </a:prstGeom>
          <a:ln w="25400">
            <a:solidFill>
              <a:schemeClr val="tx1">
                <a:alpha val="10000"/>
              </a:schemeClr>
            </a:solidFill>
          </a:ln>
        </p:spPr>
        <p:style>
          <a:lnRef idx="1">
            <a:schemeClr val="accent1"/>
          </a:lnRef>
          <a:fillRef idx="0">
            <a:schemeClr val="accent1"/>
          </a:fillRef>
          <a:effectRef idx="0">
            <a:schemeClr val="accent1"/>
          </a:effectRef>
          <a:fontRef idx="minor">
            <a:schemeClr val="tx1"/>
          </a:fontRef>
        </p:style>
      </p:cxnSp>
      <p:sp>
        <p:nvSpPr>
          <p:cNvPr id="31" name="文本框 30"/>
          <p:cNvSpPr txBox="1"/>
          <p:nvPr/>
        </p:nvSpPr>
        <p:spPr>
          <a:xfrm>
            <a:off x="395288" y="1235075"/>
            <a:ext cx="5072063" cy="4983163"/>
          </a:xfrm>
          <a:prstGeom prst="rect">
            <a:avLst/>
          </a:prstGeom>
          <a:noFill/>
        </p:spPr>
        <p:txBody>
          <a:bodyPr wrap="square" rtlCol="0">
            <a:noAutofit/>
          </a:bodyPr>
          <a:lstStyle/>
          <a:p>
            <a:pPr algn="l">
              <a:lnSpc>
                <a:spcPct val="150000"/>
              </a:lnSpc>
            </a:pPr>
            <a:r>
              <a:rPr lang="zh-CN" altLang="en-US" sz="1200" noProof="1" dirty="0">
                <a:solidFill>
                  <a:schemeClr val="tx1">
                    <a:lumMod val="85000"/>
                    <a:lumOff val="15000"/>
                  </a:schemeClr>
                </a:solidFill>
                <a:latin typeface="仿宋" panose="02010609060101010101" charset="-122"/>
                <a:ea typeface="仿宋" panose="02010609060101010101" charset="-122"/>
                <a:cs typeface="仿宋" panose="02010609060101010101" charset="-122"/>
                <a:sym typeface="+mn-lt"/>
              </a:rPr>
              <a:t>一、工作开展情况</a:t>
            </a:r>
            <a:endParaRPr lang="zh-CN" altLang="en-US" sz="1200" noProof="1" dirty="0">
              <a:solidFill>
                <a:schemeClr val="tx1">
                  <a:lumMod val="85000"/>
                  <a:lumOff val="15000"/>
                </a:schemeClr>
              </a:solidFill>
              <a:latin typeface="仿宋" panose="02010609060101010101" charset="-122"/>
              <a:ea typeface="仿宋" panose="02010609060101010101" charset="-122"/>
              <a:cs typeface="仿宋" panose="02010609060101010101" charset="-122"/>
              <a:sym typeface="+mn-lt"/>
            </a:endParaRPr>
          </a:p>
          <a:p>
            <a:pPr algn="l">
              <a:lnSpc>
                <a:spcPct val="150000"/>
              </a:lnSpc>
            </a:pPr>
            <a:r>
              <a:rPr lang="zh-CN" altLang="en-US" sz="1200" noProof="1" dirty="0">
                <a:solidFill>
                  <a:schemeClr val="tx1">
                    <a:lumMod val="85000"/>
                    <a:lumOff val="15000"/>
                  </a:schemeClr>
                </a:solidFill>
                <a:latin typeface="仿宋" panose="02010609060101010101" charset="-122"/>
                <a:ea typeface="仿宋" panose="02010609060101010101" charset="-122"/>
                <a:cs typeface="仿宋" panose="02010609060101010101" charset="-122"/>
                <a:sym typeface="+mn-lt"/>
              </a:rPr>
              <a:t>（一）强化政治引领，筑牢法治思想根基</a:t>
            </a:r>
            <a:endParaRPr lang="zh-CN" altLang="en-US" sz="1200" noProof="1" dirty="0">
              <a:solidFill>
                <a:schemeClr val="tx1">
                  <a:lumMod val="85000"/>
                  <a:lumOff val="15000"/>
                </a:schemeClr>
              </a:solidFill>
              <a:latin typeface="仿宋" panose="02010609060101010101" charset="-122"/>
              <a:ea typeface="仿宋" panose="02010609060101010101" charset="-122"/>
              <a:cs typeface="仿宋" panose="02010609060101010101" charset="-122"/>
              <a:sym typeface="+mn-lt"/>
            </a:endParaRPr>
          </a:p>
          <a:p>
            <a:pPr algn="l">
              <a:lnSpc>
                <a:spcPct val="150000"/>
              </a:lnSpc>
            </a:pPr>
            <a:r>
              <a:rPr lang="zh-CN" altLang="en-US" sz="1200" noProof="1" dirty="0">
                <a:solidFill>
                  <a:schemeClr val="tx1">
                    <a:lumMod val="85000"/>
                    <a:lumOff val="15000"/>
                  </a:schemeClr>
                </a:solidFill>
                <a:latin typeface="仿宋" panose="02010609060101010101" charset="-122"/>
                <a:ea typeface="仿宋" panose="02010609060101010101" charset="-122"/>
                <a:cs typeface="仿宋" panose="02010609060101010101" charset="-122"/>
                <a:sym typeface="+mn-lt"/>
              </a:rPr>
              <a:t>市城市管理局始终把学习贯彻习近平法治思想作为首要政治任务，以坚定的政治自觉、思想自觉和行动自觉推动法治城管建设走深走实。加强法治建设组织领导，制定《阳泉市城市管理局</a:t>
            </a:r>
            <a:r>
              <a:rPr lang="en-US" altLang="zh-CN" sz="1200" noProof="1" dirty="0">
                <a:solidFill>
                  <a:schemeClr val="tx1">
                    <a:lumMod val="85000"/>
                    <a:lumOff val="15000"/>
                  </a:schemeClr>
                </a:solidFill>
                <a:latin typeface="仿宋" panose="02010609060101010101" charset="-122"/>
                <a:ea typeface="仿宋" panose="02010609060101010101" charset="-122"/>
                <a:cs typeface="仿宋" panose="02010609060101010101" charset="-122"/>
                <a:sym typeface="+mn-lt"/>
              </a:rPr>
              <a:t>2025</a:t>
            </a:r>
            <a:r>
              <a:rPr lang="zh-CN" altLang="en-US" sz="1200" noProof="1" dirty="0">
                <a:solidFill>
                  <a:schemeClr val="tx1">
                    <a:lumMod val="85000"/>
                    <a:lumOff val="15000"/>
                  </a:schemeClr>
                </a:solidFill>
                <a:latin typeface="仿宋" panose="02010609060101010101" charset="-122"/>
                <a:ea typeface="仿宋" panose="02010609060101010101" charset="-122"/>
                <a:cs typeface="仿宋" panose="02010609060101010101" charset="-122"/>
                <a:sym typeface="+mn-lt"/>
              </a:rPr>
              <a:t>年法治建设工作要点》，明确</a:t>
            </a:r>
            <a:r>
              <a:rPr lang="en-US" altLang="zh-CN" sz="1200" noProof="1" dirty="0">
                <a:solidFill>
                  <a:schemeClr val="tx1">
                    <a:lumMod val="85000"/>
                    <a:lumOff val="15000"/>
                  </a:schemeClr>
                </a:solidFill>
                <a:latin typeface="仿宋" panose="02010609060101010101" charset="-122"/>
                <a:ea typeface="仿宋" panose="02010609060101010101" charset="-122"/>
                <a:cs typeface="仿宋" panose="02010609060101010101" charset="-122"/>
                <a:sym typeface="+mn-lt"/>
              </a:rPr>
              <a:t>15</a:t>
            </a:r>
            <a:r>
              <a:rPr lang="zh-CN" altLang="en-US" sz="1200" noProof="1" dirty="0">
                <a:solidFill>
                  <a:schemeClr val="tx1">
                    <a:lumMod val="85000"/>
                    <a:lumOff val="15000"/>
                  </a:schemeClr>
                </a:solidFill>
                <a:latin typeface="仿宋" panose="02010609060101010101" charset="-122"/>
                <a:ea typeface="仿宋" panose="02010609060101010101" charset="-122"/>
                <a:cs typeface="仿宋" panose="02010609060101010101" charset="-122"/>
                <a:sym typeface="+mn-lt"/>
              </a:rPr>
              <a:t>项重点任务、责任科室和完成时限，构建</a:t>
            </a:r>
            <a:r>
              <a:rPr lang="en-US" altLang="zh-CN" sz="1200" noProof="1" dirty="0">
                <a:solidFill>
                  <a:schemeClr val="tx1">
                    <a:lumMod val="85000"/>
                    <a:lumOff val="15000"/>
                  </a:schemeClr>
                </a:solidFill>
                <a:latin typeface="仿宋" panose="02010609060101010101" charset="-122"/>
                <a:ea typeface="仿宋" panose="02010609060101010101" charset="-122"/>
                <a:cs typeface="仿宋" panose="02010609060101010101" charset="-122"/>
                <a:sym typeface="+mn-lt"/>
              </a:rPr>
              <a:t>“</a:t>
            </a:r>
            <a:r>
              <a:rPr lang="zh-CN" altLang="en-US" sz="1200" noProof="1" dirty="0">
                <a:solidFill>
                  <a:schemeClr val="tx1">
                    <a:lumMod val="85000"/>
                    <a:lumOff val="15000"/>
                  </a:schemeClr>
                </a:solidFill>
                <a:latin typeface="仿宋" panose="02010609060101010101" charset="-122"/>
                <a:ea typeface="仿宋" panose="02010609060101010101" charset="-122"/>
                <a:cs typeface="仿宋" panose="02010609060101010101" charset="-122"/>
                <a:sym typeface="+mn-lt"/>
              </a:rPr>
              <a:t>党组领学、单位研学、干部自学、专家导学</a:t>
            </a:r>
            <a:r>
              <a:rPr lang="en-US" altLang="zh-CN" sz="1200" noProof="1" dirty="0">
                <a:solidFill>
                  <a:schemeClr val="tx1">
                    <a:lumMod val="85000"/>
                    <a:lumOff val="15000"/>
                  </a:schemeClr>
                </a:solidFill>
                <a:latin typeface="仿宋" panose="02010609060101010101" charset="-122"/>
                <a:ea typeface="仿宋" panose="02010609060101010101" charset="-122"/>
                <a:cs typeface="仿宋" panose="02010609060101010101" charset="-122"/>
                <a:sym typeface="+mn-lt"/>
              </a:rPr>
              <a:t>”</a:t>
            </a:r>
            <a:r>
              <a:rPr lang="zh-CN" altLang="en-US" sz="1200" noProof="1" dirty="0">
                <a:solidFill>
                  <a:schemeClr val="tx1">
                    <a:lumMod val="85000"/>
                    <a:lumOff val="15000"/>
                  </a:schemeClr>
                </a:solidFill>
                <a:latin typeface="仿宋" panose="02010609060101010101" charset="-122"/>
                <a:ea typeface="仿宋" panose="02010609060101010101" charset="-122"/>
                <a:cs typeface="仿宋" panose="02010609060101010101" charset="-122"/>
                <a:sym typeface="+mn-lt"/>
              </a:rPr>
              <a:t>的四级学习体系。全年局党组专题学习《习近平法治思想学习纲要》</a:t>
            </a:r>
            <a:r>
              <a:rPr lang="en-US" altLang="zh-CN" sz="1200" noProof="1" dirty="0">
                <a:solidFill>
                  <a:schemeClr val="tx1">
                    <a:lumMod val="85000"/>
                    <a:lumOff val="15000"/>
                  </a:schemeClr>
                </a:solidFill>
                <a:latin typeface="仿宋" panose="02010609060101010101" charset="-122"/>
                <a:ea typeface="仿宋" panose="02010609060101010101" charset="-122"/>
                <a:cs typeface="仿宋" panose="02010609060101010101" charset="-122"/>
                <a:sym typeface="+mn-lt"/>
              </a:rPr>
              <a:t>3</a:t>
            </a:r>
            <a:r>
              <a:rPr lang="zh-CN" altLang="en-US" sz="1200" noProof="1" dirty="0">
                <a:solidFill>
                  <a:schemeClr val="tx1">
                    <a:lumMod val="85000"/>
                    <a:lumOff val="15000"/>
                  </a:schemeClr>
                </a:solidFill>
                <a:latin typeface="仿宋" panose="02010609060101010101" charset="-122"/>
                <a:ea typeface="仿宋" panose="02010609060101010101" charset="-122"/>
                <a:cs typeface="仿宋" panose="02010609060101010101" charset="-122"/>
                <a:sym typeface="+mn-lt"/>
              </a:rPr>
              <a:t>次，组织学习《中华人民共和国民营经济促进法》《中共中央关于加强党的政治建设的意见》等重要法律法规和党内法规</a:t>
            </a:r>
            <a:r>
              <a:rPr lang="en-US" altLang="zh-CN" sz="1200" noProof="1" dirty="0">
                <a:solidFill>
                  <a:schemeClr val="tx1">
                    <a:lumMod val="85000"/>
                    <a:lumOff val="15000"/>
                  </a:schemeClr>
                </a:solidFill>
                <a:latin typeface="仿宋" panose="02010609060101010101" charset="-122"/>
                <a:ea typeface="仿宋" panose="02010609060101010101" charset="-122"/>
                <a:cs typeface="仿宋" panose="02010609060101010101" charset="-122"/>
                <a:sym typeface="+mn-lt"/>
              </a:rPr>
              <a:t>6</a:t>
            </a:r>
            <a:r>
              <a:rPr lang="zh-CN" altLang="en-US" sz="1200" noProof="1" dirty="0">
                <a:solidFill>
                  <a:schemeClr val="tx1">
                    <a:lumMod val="85000"/>
                    <a:lumOff val="15000"/>
                  </a:schemeClr>
                </a:solidFill>
                <a:latin typeface="仿宋" panose="02010609060101010101" charset="-122"/>
                <a:ea typeface="仿宋" panose="02010609060101010101" charset="-122"/>
                <a:cs typeface="仿宋" panose="02010609060101010101" charset="-122"/>
                <a:sym typeface="+mn-lt"/>
              </a:rPr>
              <a:t>次，开展法治建设学习培训</a:t>
            </a:r>
            <a:r>
              <a:rPr lang="en-US" altLang="zh-CN" sz="1200" noProof="1" dirty="0">
                <a:solidFill>
                  <a:schemeClr val="tx1">
                    <a:lumMod val="85000"/>
                    <a:lumOff val="15000"/>
                  </a:schemeClr>
                </a:solidFill>
                <a:latin typeface="仿宋" panose="02010609060101010101" charset="-122"/>
                <a:ea typeface="仿宋" panose="02010609060101010101" charset="-122"/>
                <a:cs typeface="仿宋" panose="02010609060101010101" charset="-122"/>
                <a:sym typeface="+mn-lt"/>
              </a:rPr>
              <a:t>2</a:t>
            </a:r>
            <a:r>
              <a:rPr lang="zh-CN" altLang="en-US" sz="1200" noProof="1" dirty="0">
                <a:solidFill>
                  <a:schemeClr val="tx1">
                    <a:lumMod val="85000"/>
                    <a:lumOff val="15000"/>
                  </a:schemeClr>
                </a:solidFill>
                <a:latin typeface="仿宋" panose="02010609060101010101" charset="-122"/>
                <a:ea typeface="仿宋" panose="02010609060101010101" charset="-122"/>
                <a:cs typeface="仿宋" panose="02010609060101010101" charset="-122"/>
                <a:sym typeface="+mn-lt"/>
              </a:rPr>
              <a:t>次，参加法院旁听庭审</a:t>
            </a:r>
            <a:r>
              <a:rPr lang="en-US" altLang="zh-CN" sz="1200" noProof="1" dirty="0">
                <a:solidFill>
                  <a:schemeClr val="tx1">
                    <a:lumMod val="85000"/>
                    <a:lumOff val="15000"/>
                  </a:schemeClr>
                </a:solidFill>
                <a:latin typeface="仿宋" panose="02010609060101010101" charset="-122"/>
                <a:ea typeface="仿宋" panose="02010609060101010101" charset="-122"/>
                <a:cs typeface="仿宋" panose="02010609060101010101" charset="-122"/>
                <a:sym typeface="+mn-lt"/>
              </a:rPr>
              <a:t>2</a:t>
            </a:r>
            <a:r>
              <a:rPr lang="zh-CN" altLang="en-US" sz="1200" noProof="1" dirty="0">
                <a:solidFill>
                  <a:schemeClr val="tx1">
                    <a:lumMod val="85000"/>
                    <a:lumOff val="15000"/>
                  </a:schemeClr>
                </a:solidFill>
                <a:latin typeface="仿宋" panose="02010609060101010101" charset="-122"/>
                <a:ea typeface="仿宋" panose="02010609060101010101" charset="-122"/>
                <a:cs typeface="仿宋" panose="02010609060101010101" charset="-122"/>
                <a:sym typeface="+mn-lt"/>
              </a:rPr>
              <a:t>次，实现全局关键岗位人员学习全覆盖。</a:t>
            </a:r>
            <a:endParaRPr lang="zh-CN" altLang="en-US" sz="1200" noProof="1" dirty="0">
              <a:solidFill>
                <a:schemeClr val="tx1">
                  <a:lumMod val="85000"/>
                  <a:lumOff val="15000"/>
                </a:schemeClr>
              </a:solidFill>
              <a:latin typeface="仿宋" panose="02010609060101010101" charset="-122"/>
              <a:ea typeface="仿宋" panose="02010609060101010101" charset="-122"/>
              <a:cs typeface="仿宋" panose="02010609060101010101" charset="-122"/>
              <a:sym typeface="+mn-lt"/>
            </a:endParaRPr>
          </a:p>
          <a:p>
            <a:pPr algn="l">
              <a:lnSpc>
                <a:spcPct val="150000"/>
              </a:lnSpc>
            </a:pPr>
            <a:r>
              <a:rPr lang="zh-CN" altLang="en-US" sz="1200" noProof="1" dirty="0">
                <a:solidFill>
                  <a:schemeClr val="tx1">
                    <a:lumMod val="85000"/>
                    <a:lumOff val="15000"/>
                  </a:schemeClr>
                </a:solidFill>
                <a:latin typeface="仿宋" panose="02010609060101010101" charset="-122"/>
                <a:ea typeface="仿宋" panose="02010609060101010101" charset="-122"/>
                <a:cs typeface="仿宋" panose="02010609060101010101" charset="-122"/>
                <a:sym typeface="+mn-lt"/>
              </a:rPr>
              <a:t>（二）压实法治责任，统筹推进落实</a:t>
            </a:r>
            <a:endParaRPr lang="zh-CN" altLang="en-US" sz="1200" noProof="1" dirty="0">
              <a:solidFill>
                <a:schemeClr val="tx1">
                  <a:lumMod val="85000"/>
                  <a:lumOff val="15000"/>
                </a:schemeClr>
              </a:solidFill>
              <a:latin typeface="仿宋" panose="02010609060101010101" charset="-122"/>
              <a:ea typeface="仿宋" panose="02010609060101010101" charset="-122"/>
              <a:cs typeface="仿宋" panose="02010609060101010101" charset="-122"/>
              <a:sym typeface="+mn-lt"/>
            </a:endParaRPr>
          </a:p>
          <a:p>
            <a:pPr algn="l">
              <a:lnSpc>
                <a:spcPct val="150000"/>
              </a:lnSpc>
            </a:pPr>
            <a:r>
              <a:rPr lang="zh-CN" altLang="en-US" sz="1200" noProof="1" dirty="0">
                <a:solidFill>
                  <a:schemeClr val="tx1">
                    <a:lumMod val="85000"/>
                    <a:lumOff val="15000"/>
                  </a:schemeClr>
                </a:solidFill>
                <a:latin typeface="仿宋" panose="02010609060101010101" charset="-122"/>
                <a:ea typeface="仿宋" panose="02010609060101010101" charset="-122"/>
                <a:cs typeface="仿宋" panose="02010609060101010101" charset="-122"/>
                <a:sym typeface="+mn-lt"/>
              </a:rPr>
              <a:t>将法治建设纳入全局重点工作部署，与城市管理业务工作同谋划、同部署、同推进、同考核。成立由局长任组长的法治建设工作领导小组，定期召开专题会议，研究解决法治建设工作和重大执法问题、规范性文件制定等事项</a:t>
            </a:r>
            <a:r>
              <a:rPr lang="en-US" altLang="zh-CN" sz="1200" noProof="1" dirty="0">
                <a:solidFill>
                  <a:schemeClr val="tx1">
                    <a:lumMod val="85000"/>
                    <a:lumOff val="15000"/>
                  </a:schemeClr>
                </a:solidFill>
                <a:latin typeface="仿宋" panose="02010609060101010101" charset="-122"/>
                <a:ea typeface="仿宋" panose="02010609060101010101" charset="-122"/>
                <a:cs typeface="仿宋" panose="02010609060101010101" charset="-122"/>
                <a:sym typeface="+mn-lt"/>
              </a:rPr>
              <a:t>25</a:t>
            </a:r>
            <a:r>
              <a:rPr lang="zh-CN" altLang="en-US" sz="1200" noProof="1" dirty="0">
                <a:solidFill>
                  <a:schemeClr val="tx1">
                    <a:lumMod val="85000"/>
                    <a:lumOff val="15000"/>
                  </a:schemeClr>
                </a:solidFill>
                <a:latin typeface="仿宋" panose="02010609060101010101" charset="-122"/>
                <a:ea typeface="仿宋" panose="02010609060101010101" charset="-122"/>
                <a:cs typeface="仿宋" panose="02010609060101010101" charset="-122"/>
                <a:sym typeface="+mn-lt"/>
              </a:rPr>
              <a:t>件。印发普法责任清单，明确普法任务和责任分工，将法治建设成效纳入班子成员和各科室各单位年度考核内容，建立</a:t>
            </a:r>
            <a:r>
              <a:rPr lang="en-US" altLang="zh-CN" sz="1200" noProof="1" dirty="0">
                <a:solidFill>
                  <a:schemeClr val="tx1">
                    <a:lumMod val="85000"/>
                    <a:lumOff val="15000"/>
                  </a:schemeClr>
                </a:solidFill>
                <a:latin typeface="仿宋" panose="02010609060101010101" charset="-122"/>
                <a:ea typeface="仿宋" panose="02010609060101010101" charset="-122"/>
                <a:cs typeface="仿宋" panose="02010609060101010101" charset="-122"/>
                <a:sym typeface="+mn-lt"/>
              </a:rPr>
              <a:t>“</a:t>
            </a:r>
            <a:r>
              <a:rPr lang="zh-CN" altLang="en-US" sz="1200" noProof="1" dirty="0">
                <a:solidFill>
                  <a:schemeClr val="tx1">
                    <a:lumMod val="85000"/>
                    <a:lumOff val="15000"/>
                  </a:schemeClr>
                </a:solidFill>
                <a:latin typeface="仿宋" panose="02010609060101010101" charset="-122"/>
                <a:ea typeface="仿宋" panose="02010609060101010101" charset="-122"/>
                <a:cs typeface="仿宋" panose="02010609060101010101" charset="-122"/>
                <a:sym typeface="+mn-lt"/>
              </a:rPr>
              <a:t>年初部署、年中督查、年末考评</a:t>
            </a:r>
            <a:r>
              <a:rPr lang="en-US" altLang="zh-CN" sz="1200" noProof="1" dirty="0">
                <a:solidFill>
                  <a:schemeClr val="tx1">
                    <a:lumMod val="85000"/>
                    <a:lumOff val="15000"/>
                  </a:schemeClr>
                </a:solidFill>
                <a:latin typeface="仿宋" panose="02010609060101010101" charset="-122"/>
                <a:ea typeface="仿宋" panose="02010609060101010101" charset="-122"/>
                <a:cs typeface="仿宋" panose="02010609060101010101" charset="-122"/>
                <a:sym typeface="+mn-lt"/>
              </a:rPr>
              <a:t>”</a:t>
            </a:r>
            <a:r>
              <a:rPr lang="zh-CN" altLang="en-US" sz="1200" noProof="1" dirty="0">
                <a:solidFill>
                  <a:schemeClr val="tx1">
                    <a:lumMod val="85000"/>
                    <a:lumOff val="15000"/>
                  </a:schemeClr>
                </a:solidFill>
                <a:latin typeface="仿宋" panose="02010609060101010101" charset="-122"/>
                <a:ea typeface="仿宋" panose="02010609060101010101" charset="-122"/>
                <a:cs typeface="仿宋" panose="02010609060101010101" charset="-122"/>
                <a:sym typeface="+mn-lt"/>
              </a:rPr>
              <a:t>的闭环推进机制，确保法治建设各项任务落地见效。</a:t>
            </a:r>
            <a:r>
              <a:rPr lang="en-US" altLang="zh-CN" sz="1200" noProof="1" dirty="0">
                <a:solidFill>
                  <a:schemeClr val="tx1">
                    <a:lumMod val="85000"/>
                    <a:lumOff val="15000"/>
                  </a:schemeClr>
                </a:solidFill>
                <a:latin typeface="仿宋" panose="02010609060101010101" charset="-122"/>
                <a:ea typeface="仿宋" panose="02010609060101010101" charset="-122"/>
                <a:cs typeface="仿宋" panose="02010609060101010101" charset="-122"/>
                <a:sym typeface="+mn-lt"/>
              </a:rPr>
              <a:t> </a:t>
            </a:r>
            <a:endParaRPr lang="en-US" altLang="zh-CN" sz="1200" noProof="1" dirty="0">
              <a:solidFill>
                <a:schemeClr val="tx1">
                  <a:lumMod val="85000"/>
                  <a:lumOff val="15000"/>
                </a:schemeClr>
              </a:solidFill>
              <a:latin typeface="仿宋" panose="02010609060101010101" charset="-122"/>
              <a:ea typeface="仿宋" panose="02010609060101010101" charset="-122"/>
              <a:cs typeface="仿宋" panose="02010609060101010101" charset="-122"/>
              <a:sym typeface="+mn-lt"/>
            </a:endParaRPr>
          </a:p>
        </p:txBody>
      </p:sp>
      <p:cxnSp>
        <p:nvCxnSpPr>
          <p:cNvPr id="8" name="直接连接符 7"/>
          <p:cNvCxnSpPr/>
          <p:nvPr/>
        </p:nvCxnSpPr>
        <p:spPr>
          <a:xfrm>
            <a:off x="17463" y="1258888"/>
            <a:ext cx="3429000" cy="0"/>
          </a:xfrm>
          <a:prstGeom prst="line">
            <a:avLst/>
          </a:prstGeom>
          <a:ln>
            <a:solidFill>
              <a:srgbClr val="3F3F3F"/>
            </a:solidFill>
          </a:ln>
        </p:spPr>
        <p:style>
          <a:lnRef idx="1">
            <a:schemeClr val="accent1"/>
          </a:lnRef>
          <a:fillRef idx="0">
            <a:schemeClr val="accent1"/>
          </a:fillRef>
          <a:effectRef idx="0">
            <a:schemeClr val="accent1"/>
          </a:effectRef>
          <a:fontRef idx="minor">
            <a:schemeClr val="tx1"/>
          </a:fontRef>
        </p:style>
      </p:cxnSp>
      <p:cxnSp>
        <p:nvCxnSpPr>
          <p:cNvPr id="12" name="直接连接符 11"/>
          <p:cNvCxnSpPr/>
          <p:nvPr/>
        </p:nvCxnSpPr>
        <p:spPr>
          <a:xfrm>
            <a:off x="5715000" y="1258888"/>
            <a:ext cx="3429000" cy="0"/>
          </a:xfrm>
          <a:prstGeom prst="line">
            <a:avLst/>
          </a:prstGeom>
          <a:ln>
            <a:solidFill>
              <a:srgbClr val="3F3F3F"/>
            </a:solidFill>
          </a:ln>
        </p:spPr>
        <p:style>
          <a:lnRef idx="1">
            <a:schemeClr val="accent1"/>
          </a:lnRef>
          <a:fillRef idx="0">
            <a:schemeClr val="accent1"/>
          </a:fillRef>
          <a:effectRef idx="0">
            <a:schemeClr val="accent1"/>
          </a:effectRef>
          <a:fontRef idx="minor">
            <a:schemeClr val="tx1"/>
          </a:fontRef>
        </p:style>
      </p:cxnSp>
      <p:pic>
        <p:nvPicPr>
          <p:cNvPr id="7175" name="图片 32" descr="灰色线条背景"/>
          <p:cNvPicPr>
            <a:picLocks noChangeAspect="1"/>
          </p:cNvPicPr>
          <p:nvPr>
            <p:custDataLst>
              <p:tags r:id="rId2"/>
            </p:custDataLst>
          </p:nvPr>
        </p:nvPicPr>
        <p:blipFill>
          <a:blip r:embed="rId3"/>
          <a:srcRect l="26982" t="76981" r="32338" b="8298"/>
          <a:stretch>
            <a:fillRect/>
          </a:stretch>
        </p:blipFill>
        <p:spPr>
          <a:xfrm rot="-5400000">
            <a:off x="4584700" y="1858963"/>
            <a:ext cx="5159375" cy="3959225"/>
          </a:xfrm>
          <a:prstGeom prst="rect">
            <a:avLst/>
          </a:prstGeom>
          <a:noFill/>
          <a:ln w="9525">
            <a:noFill/>
          </a:ln>
        </p:spPr>
      </p:pic>
    </p:spTree>
  </p:cSld>
  <p:clrMapOvr>
    <a:masterClrMapping/>
  </p:clrMapOvr>
  <p:transition spd="slow" advTm="0">
    <p:fade/>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4" fill="hold" grpId="0" nodeType="afterEffect">
                                  <p:stCondLst>
                                    <p:cond delay="0"/>
                                  </p:stCondLst>
                                  <p:childTnLst>
                                    <p:set>
                                      <p:cBhvr>
                                        <p:cTn id="6" dur="1" fill="hold">
                                          <p:stCondLst>
                                            <p:cond delay="0"/>
                                          </p:stCondLst>
                                        </p:cTn>
                                        <p:tgtEl>
                                          <p:spTgt spid="31"/>
                                        </p:tgtEl>
                                        <p:attrNameLst>
                                          <p:attrName>style.visibility</p:attrName>
                                        </p:attrNameLst>
                                      </p:cBhvr>
                                      <p:to>
                                        <p:strVal val="visible"/>
                                      </p:to>
                                    </p:set>
                                    <p:anim calcmode="lin" valueType="num">
                                      <p:cBhvr>
                                        <p:cTn id="7" dur="500" fill="hold"/>
                                        <p:tgtEl>
                                          <p:spTgt spid="31"/>
                                        </p:tgtEl>
                                        <p:attrNameLst>
                                          <p:attrName>ppt_x</p:attrName>
                                        </p:attrNameLst>
                                      </p:cBhvr>
                                      <p:tavLst>
                                        <p:tav tm="0">
                                          <p:val>
                                            <p:strVal val="#ppt_x"/>
                                          </p:val>
                                        </p:tav>
                                        <p:tav tm="100000">
                                          <p:val>
                                            <p:strVal val="#ppt_x"/>
                                          </p:val>
                                        </p:tav>
                                      </p:tavLst>
                                    </p:anim>
                                    <p:anim calcmode="lin" valueType="num">
                                      <p:cBhvr>
                                        <p:cTn id="8" dur="500" fill="hold"/>
                                        <p:tgtEl>
                                          <p:spTgt spid="3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8193" name="TextBox 3"/>
          <p:cNvSpPr txBox="1"/>
          <p:nvPr/>
        </p:nvSpPr>
        <p:spPr>
          <a:xfrm>
            <a:off x="2990850" y="4008438"/>
            <a:ext cx="1304925" cy="414337"/>
          </a:xfrm>
          <a:prstGeom prst="rect">
            <a:avLst/>
          </a:prstGeom>
          <a:noFill/>
          <a:ln w="9525">
            <a:noFill/>
          </a:ln>
        </p:spPr>
        <p:txBody>
          <a:bodyPr wrap="square" anchor="t" anchorCtr="0">
            <a:spAutoFit/>
          </a:bodyPr>
          <a:p>
            <a:pPr algn="dist"/>
            <a:r>
              <a:rPr lang="zh-CN" altLang="en-US" sz="2100" dirty="0">
                <a:solidFill>
                  <a:schemeClr val="bg1"/>
                </a:solidFill>
                <a:latin typeface="Arial" panose="020B0604020202020204" pitchFamily="34" charset="0"/>
                <a:ea typeface="宋体" panose="02010600030101010101" pitchFamily="2" charset="-122"/>
                <a:sym typeface="Arial" panose="020B0604020202020204" pitchFamily="34" charset="0"/>
              </a:rPr>
              <a:t>添加标题</a:t>
            </a:r>
            <a:endParaRPr lang="zh-CN" altLang="en-US" sz="2100" b="1" dirty="0">
              <a:solidFill>
                <a:schemeClr val="bg1"/>
              </a:solidFill>
              <a:latin typeface="Arial" panose="020B0604020202020204" pitchFamily="34" charset="0"/>
              <a:ea typeface="宋体" panose="02010600030101010101" pitchFamily="2" charset="-122"/>
              <a:sym typeface="Arial" panose="020B0604020202020204" pitchFamily="34" charset="0"/>
            </a:endParaRPr>
          </a:p>
        </p:txBody>
      </p:sp>
      <p:sp>
        <p:nvSpPr>
          <p:cNvPr id="8194" name="TextBox 3"/>
          <p:cNvSpPr txBox="1"/>
          <p:nvPr/>
        </p:nvSpPr>
        <p:spPr>
          <a:xfrm>
            <a:off x="4629150" y="4008438"/>
            <a:ext cx="1304925" cy="414337"/>
          </a:xfrm>
          <a:prstGeom prst="rect">
            <a:avLst/>
          </a:prstGeom>
          <a:noFill/>
          <a:ln w="9525">
            <a:noFill/>
          </a:ln>
        </p:spPr>
        <p:txBody>
          <a:bodyPr wrap="square" anchor="t" anchorCtr="0">
            <a:spAutoFit/>
          </a:bodyPr>
          <a:p>
            <a:pPr algn="dist"/>
            <a:r>
              <a:rPr lang="zh-CN" altLang="en-US" sz="2100" dirty="0">
                <a:solidFill>
                  <a:schemeClr val="bg1"/>
                </a:solidFill>
                <a:latin typeface="Arial" panose="020B0604020202020204" pitchFamily="34" charset="0"/>
                <a:ea typeface="宋体" panose="02010600030101010101" pitchFamily="2" charset="-122"/>
                <a:sym typeface="Arial" panose="020B0604020202020204" pitchFamily="34" charset="0"/>
              </a:rPr>
              <a:t>添加标题</a:t>
            </a:r>
            <a:endParaRPr lang="zh-CN" altLang="en-US" sz="2100" b="1" dirty="0">
              <a:solidFill>
                <a:schemeClr val="bg1"/>
              </a:solidFill>
              <a:latin typeface="Arial" panose="020B0604020202020204" pitchFamily="34" charset="0"/>
              <a:ea typeface="宋体" panose="02010600030101010101" pitchFamily="2" charset="-122"/>
              <a:sym typeface="Arial" panose="020B0604020202020204" pitchFamily="34" charset="0"/>
            </a:endParaRPr>
          </a:p>
        </p:txBody>
      </p:sp>
      <p:cxnSp>
        <p:nvCxnSpPr>
          <p:cNvPr id="3" name="直接连接符 2"/>
          <p:cNvCxnSpPr/>
          <p:nvPr/>
        </p:nvCxnSpPr>
        <p:spPr>
          <a:xfrm>
            <a:off x="17463" y="1258888"/>
            <a:ext cx="3429000" cy="0"/>
          </a:xfrm>
          <a:prstGeom prst="line">
            <a:avLst/>
          </a:prstGeom>
          <a:ln>
            <a:solidFill>
              <a:srgbClr val="3F3F3F"/>
            </a:solidFill>
          </a:ln>
        </p:spPr>
        <p:style>
          <a:lnRef idx="1">
            <a:schemeClr val="accent1"/>
          </a:lnRef>
          <a:fillRef idx="0">
            <a:schemeClr val="accent1"/>
          </a:fillRef>
          <a:effectRef idx="0">
            <a:schemeClr val="accent1"/>
          </a:effectRef>
          <a:fontRef idx="minor">
            <a:schemeClr val="tx1"/>
          </a:fontRef>
        </p:style>
      </p:cxnSp>
      <p:cxnSp>
        <p:nvCxnSpPr>
          <p:cNvPr id="5" name="直接连接符 4"/>
          <p:cNvCxnSpPr/>
          <p:nvPr/>
        </p:nvCxnSpPr>
        <p:spPr>
          <a:xfrm>
            <a:off x="5715000" y="1258888"/>
            <a:ext cx="3429000" cy="0"/>
          </a:xfrm>
          <a:prstGeom prst="line">
            <a:avLst/>
          </a:prstGeom>
          <a:ln>
            <a:solidFill>
              <a:srgbClr val="3F3F3F"/>
            </a:solidFill>
          </a:ln>
        </p:spPr>
        <p:style>
          <a:lnRef idx="1">
            <a:schemeClr val="accent1"/>
          </a:lnRef>
          <a:fillRef idx="0">
            <a:schemeClr val="accent1"/>
          </a:fillRef>
          <a:effectRef idx="0">
            <a:schemeClr val="accent1"/>
          </a:effectRef>
          <a:fontRef idx="minor">
            <a:schemeClr val="tx1"/>
          </a:fontRef>
        </p:style>
      </p:cxnSp>
      <p:sp>
        <p:nvSpPr>
          <p:cNvPr id="8197" name="文本框 99"/>
          <p:cNvSpPr txBox="1"/>
          <p:nvPr/>
        </p:nvSpPr>
        <p:spPr>
          <a:xfrm>
            <a:off x="215900" y="1373505"/>
            <a:ext cx="4952365" cy="4747895"/>
          </a:xfrm>
          <a:prstGeom prst="rect">
            <a:avLst/>
          </a:prstGeom>
          <a:solidFill>
            <a:schemeClr val="bg1"/>
          </a:solidFill>
          <a:ln w="9525">
            <a:noFill/>
          </a:ln>
        </p:spPr>
        <p:txBody>
          <a:bodyPr wrap="square" anchor="t" anchorCtr="0"/>
          <a:p>
            <a:r>
              <a:rPr lang="en-US" altLang="zh-CN" sz="1200">
                <a:latin typeface="仿宋" panose="02010609060101010101" charset="-122"/>
                <a:ea typeface="仿宋" panose="02010609060101010101" charset="-122"/>
              </a:rPr>
              <a:t>  </a:t>
            </a:r>
            <a:r>
              <a:rPr lang="zh-CN" altLang="en-US" sz="1200">
                <a:latin typeface="仿宋" panose="02010609060101010101" charset="-122"/>
                <a:ea typeface="仿宋" panose="02010609060101010101" charset="-122"/>
              </a:rPr>
              <a:t>（三）完善制度建设，促进法规有效施行</a:t>
            </a:r>
            <a:endParaRPr lang="zh-CN" altLang="en-US" sz="1200">
              <a:latin typeface="仿宋" panose="02010609060101010101" charset="-122"/>
              <a:ea typeface="仿宋" panose="02010609060101010101" charset="-122"/>
            </a:endParaRPr>
          </a:p>
          <a:p>
            <a:r>
              <a:rPr lang="zh-CN" altLang="en-US" sz="1200">
                <a:latin typeface="仿宋" panose="02010609060101010101" charset="-122"/>
                <a:ea typeface="仿宋" panose="02010609060101010101" charset="-122"/>
              </a:rPr>
              <a:t>聚焦城市管理领域重点难点问题，着力构建系统完备、科学规范、运行有效的制度体系，为依法行政提供坚实保障。</a:t>
            </a:r>
            <a:endParaRPr lang="zh-CN" altLang="en-US" sz="1200">
              <a:latin typeface="仿宋" panose="02010609060101010101" charset="-122"/>
              <a:ea typeface="仿宋" panose="02010609060101010101" charset="-122"/>
            </a:endParaRPr>
          </a:p>
          <a:p>
            <a:r>
              <a:rPr lang="zh-CN" altLang="en-US" sz="1200">
                <a:latin typeface="仿宋" panose="02010609060101010101" charset="-122"/>
                <a:ea typeface="仿宋" panose="02010609060101010101" charset="-122"/>
              </a:rPr>
              <a:t>加强我市地方性法规配套建设。借鉴先进地区经验，</a:t>
            </a:r>
            <a:r>
              <a:rPr lang="en-US" altLang="zh-CN" sz="1200">
                <a:latin typeface="仿宋" panose="02010609060101010101" charset="-122"/>
                <a:ea typeface="仿宋" panose="02010609060101010101" charset="-122"/>
              </a:rPr>
              <a:t>2025</a:t>
            </a:r>
            <a:r>
              <a:rPr lang="zh-CN" altLang="en-US" sz="1200">
                <a:latin typeface="仿宋" panose="02010609060101010101" charset="-122"/>
                <a:ea typeface="仿宋" panose="02010609060101010101" charset="-122"/>
              </a:rPr>
              <a:t>年制定出台《阳泉市餐厨废弃物管理办法》，对我市建成区等范围餐厨废弃物的产生、收集、运输、处置等进行监督管理，维护城市市容和环境卫生；研究制定《阳泉市城市建筑垃圾管理办法（送审稿）》，规范城市建筑垃圾管理，促进建筑垃圾资源化利用，保护和改善生态环境。开展规范性文件专项清理，对涉及城市管理工作的</a:t>
            </a:r>
            <a:r>
              <a:rPr lang="en-US" altLang="zh-CN" sz="1200">
                <a:latin typeface="仿宋" panose="02010609060101010101" charset="-122"/>
                <a:ea typeface="仿宋" panose="02010609060101010101" charset="-122"/>
              </a:rPr>
              <a:t>24</a:t>
            </a:r>
            <a:r>
              <a:rPr lang="zh-CN" altLang="en-US" sz="1200">
                <a:latin typeface="仿宋" panose="02010609060101010101" charset="-122"/>
                <a:ea typeface="仿宋" panose="02010609060101010101" charset="-122"/>
              </a:rPr>
              <a:t>个规范性文件组织开展了清理工作。扎实开展权责清单制度建设，依法梳理城市管理各项权责，坚持职权法定、权责一致，确保清单之外无权力。</a:t>
            </a:r>
            <a:endParaRPr lang="zh-CN" altLang="en-US" sz="1200">
              <a:latin typeface="仿宋" panose="02010609060101010101" charset="-122"/>
              <a:ea typeface="仿宋" panose="02010609060101010101" charset="-122"/>
            </a:endParaRPr>
          </a:p>
          <a:p>
            <a:r>
              <a:rPr lang="zh-CN" altLang="en-US" sz="1200">
                <a:latin typeface="仿宋" panose="02010609060101010101" charset="-122"/>
                <a:ea typeface="仿宋" panose="02010609060101010101" charset="-122"/>
              </a:rPr>
              <a:t>（四）规范执法行为，提升法治实施效能</a:t>
            </a:r>
            <a:endParaRPr lang="zh-CN" altLang="en-US" sz="1200">
              <a:latin typeface="仿宋" panose="02010609060101010101" charset="-122"/>
              <a:ea typeface="仿宋" panose="02010609060101010101" charset="-122"/>
            </a:endParaRPr>
          </a:p>
          <a:p>
            <a:r>
              <a:rPr lang="zh-CN" altLang="en-US" sz="1200">
                <a:latin typeface="仿宋" panose="02010609060101010101" charset="-122"/>
                <a:ea typeface="仿宋" panose="02010609060101010101" charset="-122"/>
              </a:rPr>
              <a:t>坚持严格规范公正文明执法，创新执法方式，优化执法流程，不断提升城市管理执法公信力和群众认可度。</a:t>
            </a:r>
            <a:endParaRPr lang="zh-CN" altLang="en-US" sz="1200">
              <a:latin typeface="仿宋" panose="02010609060101010101" charset="-122"/>
              <a:ea typeface="仿宋" panose="02010609060101010101" charset="-122"/>
            </a:endParaRPr>
          </a:p>
          <a:p>
            <a:r>
              <a:rPr lang="en-US" altLang="zh-CN" sz="1200">
                <a:latin typeface="仿宋" panose="02010609060101010101" charset="-122"/>
                <a:ea typeface="仿宋" panose="02010609060101010101" charset="-122"/>
              </a:rPr>
              <a:t>1</a:t>
            </a:r>
            <a:r>
              <a:rPr lang="zh-CN" altLang="en-US" sz="1200">
                <a:latin typeface="仿宋" panose="02010609060101010101" charset="-122"/>
                <a:ea typeface="仿宋" panose="02010609060101010101" charset="-122"/>
              </a:rPr>
              <a:t>、深入开展城市管理执法突出问题专项整治</a:t>
            </a:r>
            <a:endParaRPr lang="zh-CN" altLang="en-US" sz="1200">
              <a:latin typeface="仿宋" panose="02010609060101010101" charset="-122"/>
              <a:ea typeface="仿宋" panose="02010609060101010101" charset="-122"/>
            </a:endParaRPr>
          </a:p>
          <a:p>
            <a:r>
              <a:rPr lang="zh-CN" altLang="en-US" sz="1200">
                <a:latin typeface="仿宋" panose="02010609060101010101" charset="-122"/>
                <a:ea typeface="仿宋" panose="02010609060101010101" charset="-122"/>
              </a:rPr>
              <a:t>针对城管执法领域存在的突出问题和短板，深入查找</a:t>
            </a:r>
            <a:r>
              <a:rPr lang="en-US" altLang="zh-CN" sz="1200">
                <a:latin typeface="仿宋" panose="02010609060101010101" charset="-122"/>
                <a:ea typeface="仿宋" panose="02010609060101010101" charset="-122"/>
              </a:rPr>
              <a:t>“</a:t>
            </a:r>
            <a:r>
              <a:rPr lang="zh-CN" altLang="en-US" sz="1200">
                <a:latin typeface="仿宋" panose="02010609060101010101" charset="-122"/>
                <a:ea typeface="仿宋" panose="02010609060101010101" charset="-122"/>
              </a:rPr>
              <a:t>执法不严格、不公正、不规范、不廉洁、不文明、违反政府诚信、队伍松散软弱</a:t>
            </a:r>
            <a:r>
              <a:rPr lang="en-US" altLang="zh-CN" sz="1200">
                <a:latin typeface="仿宋" panose="02010609060101010101" charset="-122"/>
                <a:ea typeface="仿宋" panose="02010609060101010101" charset="-122"/>
              </a:rPr>
              <a:t>”</a:t>
            </a:r>
            <a:r>
              <a:rPr lang="zh-CN" altLang="en-US" sz="1200">
                <a:latin typeface="仿宋" panose="02010609060101010101" charset="-122"/>
                <a:ea typeface="仿宋" panose="02010609060101010101" charset="-122"/>
              </a:rPr>
              <a:t>等七个方面问题，组织开展六次专题会议，一次专项督导，对全市城市管理领域执法工作进行监督指导。对信访案件、执法案件起底排查，共梳理</a:t>
            </a:r>
            <a:r>
              <a:rPr lang="en-US" altLang="zh-CN" sz="1200">
                <a:latin typeface="仿宋" panose="02010609060101010101" charset="-122"/>
                <a:ea typeface="仿宋" panose="02010609060101010101" charset="-122"/>
              </a:rPr>
              <a:t>368</a:t>
            </a:r>
            <a:r>
              <a:rPr lang="zh-CN" altLang="en-US" sz="1200">
                <a:latin typeface="仿宋" panose="02010609060101010101" charset="-122"/>
                <a:ea typeface="仿宋" panose="02010609060101010101" charset="-122"/>
              </a:rPr>
              <a:t>个执法问题，进行相应整改落实，推动健全完善制度</a:t>
            </a:r>
            <a:r>
              <a:rPr lang="en-US" altLang="zh-CN" sz="1200">
                <a:latin typeface="仿宋" panose="02010609060101010101" charset="-122"/>
                <a:ea typeface="仿宋" panose="02010609060101010101" charset="-122"/>
              </a:rPr>
              <a:t>5</a:t>
            </a:r>
            <a:r>
              <a:rPr lang="zh-CN" altLang="en-US" sz="1200">
                <a:latin typeface="仿宋" panose="02010609060101010101" charset="-122"/>
                <a:ea typeface="仿宋" panose="02010609060101010101" charset="-122"/>
              </a:rPr>
              <a:t>个，与相关责任人员</a:t>
            </a:r>
            <a:r>
              <a:rPr lang="en-US" altLang="zh-CN" sz="1200">
                <a:latin typeface="仿宋" panose="02010609060101010101" charset="-122"/>
                <a:ea typeface="仿宋" panose="02010609060101010101" charset="-122"/>
              </a:rPr>
              <a:t>62</a:t>
            </a:r>
            <a:r>
              <a:rPr lang="zh-CN" altLang="en-US" sz="1200">
                <a:latin typeface="仿宋" panose="02010609060101010101" charset="-122"/>
                <a:ea typeface="仿宋" panose="02010609060101010101" charset="-122"/>
              </a:rPr>
              <a:t>人进行教育谈话，</a:t>
            </a:r>
            <a:r>
              <a:rPr lang="en-US" altLang="zh-CN" sz="1200">
                <a:latin typeface="仿宋" panose="02010609060101010101" charset="-122"/>
                <a:ea typeface="仿宋" panose="02010609060101010101" charset="-122"/>
              </a:rPr>
              <a:t>46</a:t>
            </a:r>
            <a:r>
              <a:rPr lang="zh-CN" altLang="en-US" sz="1200">
                <a:latin typeface="仿宋" panose="02010609060101010101" charset="-122"/>
                <a:ea typeface="仿宋" panose="02010609060101010101" charset="-122"/>
              </a:rPr>
              <a:t>人写出书面检查。移送纪委问题线索</a:t>
            </a:r>
            <a:r>
              <a:rPr lang="en-US" altLang="zh-CN" sz="1200">
                <a:latin typeface="仿宋" panose="02010609060101010101" charset="-122"/>
                <a:ea typeface="仿宋" panose="02010609060101010101" charset="-122"/>
              </a:rPr>
              <a:t>3</a:t>
            </a:r>
            <a:r>
              <a:rPr lang="zh-CN" altLang="en-US" sz="1200">
                <a:latin typeface="仿宋" panose="02010609060101010101" charset="-122"/>
                <a:ea typeface="仿宋" panose="02010609060101010101" charset="-122"/>
              </a:rPr>
              <a:t>条，并作出相应处理。组织开展执法案卷评查</a:t>
            </a:r>
            <a:r>
              <a:rPr lang="en-US" altLang="zh-CN" sz="1200">
                <a:latin typeface="仿宋" panose="02010609060101010101" charset="-122"/>
                <a:ea typeface="仿宋" panose="02010609060101010101" charset="-122"/>
              </a:rPr>
              <a:t>1</a:t>
            </a:r>
            <a:r>
              <a:rPr lang="zh-CN" altLang="en-US" sz="1200">
                <a:latin typeface="仿宋" panose="02010609060101010101" charset="-122"/>
                <a:ea typeface="仿宋" panose="02010609060101010101" charset="-122"/>
              </a:rPr>
              <a:t>次，抽查案卷</a:t>
            </a:r>
            <a:r>
              <a:rPr lang="en-US" altLang="zh-CN" sz="1200">
                <a:latin typeface="仿宋" panose="02010609060101010101" charset="-122"/>
                <a:ea typeface="仿宋" panose="02010609060101010101" charset="-122"/>
              </a:rPr>
              <a:t>12</a:t>
            </a:r>
            <a:r>
              <a:rPr lang="zh-CN" altLang="en-US" sz="1200">
                <a:latin typeface="仿宋" panose="02010609060101010101" charset="-122"/>
                <a:ea typeface="仿宋" panose="02010609060101010101" charset="-122"/>
              </a:rPr>
              <a:t>宗，督促整改程序不规范问题</a:t>
            </a:r>
            <a:r>
              <a:rPr lang="en-US" altLang="zh-CN" sz="1200">
                <a:latin typeface="仿宋" panose="02010609060101010101" charset="-122"/>
                <a:ea typeface="仿宋" panose="02010609060101010101" charset="-122"/>
              </a:rPr>
              <a:t>15</a:t>
            </a:r>
            <a:r>
              <a:rPr lang="zh-CN" altLang="en-US" sz="1200">
                <a:latin typeface="仿宋" panose="02010609060101010101" charset="-122"/>
                <a:ea typeface="仿宋" panose="02010609060101010101" charset="-122"/>
              </a:rPr>
              <a:t>个。高度重视市政府行政执法协调监督局下发的《行政执法监督意见书》，对</a:t>
            </a:r>
            <a:r>
              <a:rPr lang="en-US" altLang="zh-CN" sz="1200">
                <a:latin typeface="仿宋" panose="02010609060101010101" charset="-122"/>
                <a:ea typeface="仿宋" panose="02010609060101010101" charset="-122"/>
              </a:rPr>
              <a:t>289</a:t>
            </a:r>
            <a:r>
              <a:rPr lang="zh-CN" altLang="en-US" sz="1200">
                <a:latin typeface="仿宋" panose="02010609060101010101" charset="-122"/>
                <a:ea typeface="仿宋" panose="02010609060101010101" charset="-122"/>
              </a:rPr>
              <a:t>个执法不规范问题进行迅速整改，并对历年案卷进行检查，同类问题彻底纠治，执法案卷质量显著提升。</a:t>
            </a:r>
            <a:endParaRPr lang="zh-CN" altLang="en-US" sz="1200">
              <a:latin typeface="仿宋" panose="02010609060101010101" charset="-122"/>
              <a:ea typeface="仿宋" panose="02010609060101010101" charset="-122"/>
            </a:endParaRPr>
          </a:p>
        </p:txBody>
      </p:sp>
      <p:pic>
        <p:nvPicPr>
          <p:cNvPr id="8198" name="图片 1" descr="灰色线条背景"/>
          <p:cNvPicPr>
            <a:picLocks noChangeAspect="1"/>
          </p:cNvPicPr>
          <p:nvPr/>
        </p:nvPicPr>
        <p:blipFill>
          <a:blip r:embed="rId1"/>
          <a:srcRect l="26982" t="76981" r="32338" b="8298"/>
          <a:stretch>
            <a:fillRect/>
          </a:stretch>
        </p:blipFill>
        <p:spPr>
          <a:xfrm rot="-5400000">
            <a:off x="4584700" y="1868488"/>
            <a:ext cx="5159375" cy="3959225"/>
          </a:xfrm>
          <a:prstGeom prst="rect">
            <a:avLst/>
          </a:prstGeom>
          <a:noFill/>
          <a:ln w="9525">
            <a:noFill/>
          </a:ln>
        </p:spPr>
      </p:pic>
    </p:spTree>
  </p:cSld>
  <p:clrMapOvr>
    <a:masterClrMapping/>
  </p:clrMapOvr>
  <p:transition spd="slow" advTm="0">
    <p:fade/>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9217" name="TextBox 3"/>
          <p:cNvSpPr txBox="1"/>
          <p:nvPr/>
        </p:nvSpPr>
        <p:spPr>
          <a:xfrm>
            <a:off x="2990850" y="4008438"/>
            <a:ext cx="1304925" cy="414337"/>
          </a:xfrm>
          <a:prstGeom prst="rect">
            <a:avLst/>
          </a:prstGeom>
          <a:noFill/>
          <a:ln w="9525">
            <a:noFill/>
          </a:ln>
        </p:spPr>
        <p:txBody>
          <a:bodyPr wrap="square" anchor="t" anchorCtr="0">
            <a:spAutoFit/>
          </a:bodyPr>
          <a:p>
            <a:pPr algn="dist"/>
            <a:r>
              <a:rPr lang="zh-CN" altLang="en-US" sz="2100" dirty="0">
                <a:solidFill>
                  <a:schemeClr val="bg1"/>
                </a:solidFill>
                <a:latin typeface="Arial" panose="020B0604020202020204" pitchFamily="34" charset="0"/>
                <a:ea typeface="宋体" panose="02010600030101010101" pitchFamily="2" charset="-122"/>
                <a:sym typeface="Arial" panose="020B0604020202020204" pitchFamily="34" charset="0"/>
              </a:rPr>
              <a:t>添加标题</a:t>
            </a:r>
            <a:endParaRPr lang="zh-CN" altLang="en-US" sz="2100" b="1" dirty="0">
              <a:solidFill>
                <a:schemeClr val="bg1"/>
              </a:solidFill>
              <a:latin typeface="Arial" panose="020B0604020202020204" pitchFamily="34" charset="0"/>
              <a:ea typeface="宋体" panose="02010600030101010101" pitchFamily="2" charset="-122"/>
              <a:sym typeface="Arial" panose="020B0604020202020204" pitchFamily="34" charset="0"/>
            </a:endParaRPr>
          </a:p>
        </p:txBody>
      </p:sp>
      <p:sp>
        <p:nvSpPr>
          <p:cNvPr id="9218" name="TextBox 3"/>
          <p:cNvSpPr txBox="1"/>
          <p:nvPr/>
        </p:nvSpPr>
        <p:spPr>
          <a:xfrm>
            <a:off x="4629150" y="4008438"/>
            <a:ext cx="1304925" cy="414337"/>
          </a:xfrm>
          <a:prstGeom prst="rect">
            <a:avLst/>
          </a:prstGeom>
          <a:noFill/>
          <a:ln w="9525">
            <a:noFill/>
          </a:ln>
        </p:spPr>
        <p:txBody>
          <a:bodyPr wrap="square" anchor="t" anchorCtr="0">
            <a:spAutoFit/>
          </a:bodyPr>
          <a:p>
            <a:pPr algn="dist"/>
            <a:r>
              <a:rPr lang="zh-CN" altLang="en-US" sz="2100" dirty="0">
                <a:solidFill>
                  <a:schemeClr val="bg1"/>
                </a:solidFill>
                <a:latin typeface="Arial" panose="020B0604020202020204" pitchFamily="34" charset="0"/>
                <a:ea typeface="宋体" panose="02010600030101010101" pitchFamily="2" charset="-122"/>
                <a:sym typeface="Arial" panose="020B0604020202020204" pitchFamily="34" charset="0"/>
              </a:rPr>
              <a:t>添加标题</a:t>
            </a:r>
            <a:endParaRPr lang="zh-CN" altLang="en-US" sz="2100" b="1" dirty="0">
              <a:solidFill>
                <a:schemeClr val="bg1"/>
              </a:solidFill>
              <a:latin typeface="Arial" panose="020B0604020202020204" pitchFamily="34" charset="0"/>
              <a:ea typeface="宋体" panose="02010600030101010101" pitchFamily="2" charset="-122"/>
              <a:sym typeface="Arial" panose="020B0604020202020204" pitchFamily="34" charset="0"/>
            </a:endParaRPr>
          </a:p>
        </p:txBody>
      </p:sp>
      <p:cxnSp>
        <p:nvCxnSpPr>
          <p:cNvPr id="3" name="直接连接符 2"/>
          <p:cNvCxnSpPr/>
          <p:nvPr/>
        </p:nvCxnSpPr>
        <p:spPr>
          <a:xfrm>
            <a:off x="17463" y="1258888"/>
            <a:ext cx="3429000" cy="0"/>
          </a:xfrm>
          <a:prstGeom prst="line">
            <a:avLst/>
          </a:prstGeom>
          <a:ln>
            <a:solidFill>
              <a:srgbClr val="3F3F3F"/>
            </a:solidFill>
          </a:ln>
        </p:spPr>
        <p:style>
          <a:lnRef idx="1">
            <a:schemeClr val="accent1"/>
          </a:lnRef>
          <a:fillRef idx="0">
            <a:schemeClr val="accent1"/>
          </a:fillRef>
          <a:effectRef idx="0">
            <a:schemeClr val="accent1"/>
          </a:effectRef>
          <a:fontRef idx="minor">
            <a:schemeClr val="tx1"/>
          </a:fontRef>
        </p:style>
      </p:cxnSp>
      <p:cxnSp>
        <p:nvCxnSpPr>
          <p:cNvPr id="5" name="直接连接符 4"/>
          <p:cNvCxnSpPr/>
          <p:nvPr/>
        </p:nvCxnSpPr>
        <p:spPr>
          <a:xfrm>
            <a:off x="5715000" y="1258888"/>
            <a:ext cx="3429000" cy="0"/>
          </a:xfrm>
          <a:prstGeom prst="line">
            <a:avLst/>
          </a:prstGeom>
          <a:ln>
            <a:solidFill>
              <a:srgbClr val="3F3F3F"/>
            </a:solidFill>
          </a:ln>
        </p:spPr>
        <p:style>
          <a:lnRef idx="1">
            <a:schemeClr val="accent1"/>
          </a:lnRef>
          <a:fillRef idx="0">
            <a:schemeClr val="accent1"/>
          </a:fillRef>
          <a:effectRef idx="0">
            <a:schemeClr val="accent1"/>
          </a:effectRef>
          <a:fontRef idx="minor">
            <a:schemeClr val="tx1"/>
          </a:fontRef>
        </p:style>
      </p:cxnSp>
      <p:sp>
        <p:nvSpPr>
          <p:cNvPr id="9221" name="文本框 99"/>
          <p:cNvSpPr txBox="1"/>
          <p:nvPr/>
        </p:nvSpPr>
        <p:spPr>
          <a:xfrm>
            <a:off x="179388" y="1339850"/>
            <a:ext cx="5181600" cy="5172075"/>
          </a:xfrm>
          <a:prstGeom prst="rect">
            <a:avLst/>
          </a:prstGeom>
          <a:solidFill>
            <a:schemeClr val="bg1"/>
          </a:solidFill>
          <a:ln w="9525">
            <a:noFill/>
          </a:ln>
        </p:spPr>
        <p:txBody>
          <a:bodyPr wrap="square" anchor="t" anchorCtr="0"/>
          <a:p>
            <a:r>
              <a:rPr lang="en-US" altLang="zh-CN" sz="1200">
                <a:latin typeface="仿宋" panose="02010609060101010101" charset="-122"/>
                <a:ea typeface="仿宋" panose="02010609060101010101" charset="-122"/>
              </a:rPr>
              <a:t>  2</a:t>
            </a:r>
            <a:r>
              <a:rPr lang="zh-CN" altLang="en-US" sz="1200">
                <a:latin typeface="仿宋" panose="02010609060101010101" charset="-122"/>
                <a:ea typeface="仿宋" panose="02010609060101010101" charset="-122"/>
              </a:rPr>
              <a:t>、严格落实行政执法</a:t>
            </a:r>
            <a:r>
              <a:rPr lang="en-US" altLang="zh-CN" sz="1200">
                <a:latin typeface="仿宋" panose="02010609060101010101" charset="-122"/>
                <a:ea typeface="仿宋" panose="02010609060101010101" charset="-122"/>
              </a:rPr>
              <a:t>“</a:t>
            </a:r>
            <a:r>
              <a:rPr lang="zh-CN" altLang="en-US" sz="1200">
                <a:latin typeface="仿宋" panose="02010609060101010101" charset="-122"/>
                <a:ea typeface="仿宋" panose="02010609060101010101" charset="-122"/>
              </a:rPr>
              <a:t>三项制度</a:t>
            </a:r>
            <a:r>
              <a:rPr lang="en-US" altLang="zh-CN" sz="1200">
                <a:latin typeface="仿宋" panose="02010609060101010101" charset="-122"/>
                <a:ea typeface="仿宋" panose="02010609060101010101" charset="-122"/>
              </a:rPr>
              <a:t>”</a:t>
            </a:r>
            <a:endParaRPr lang="en-US" altLang="zh-CN" sz="1200">
              <a:latin typeface="仿宋" panose="02010609060101010101" charset="-122"/>
              <a:ea typeface="仿宋" panose="02010609060101010101" charset="-122"/>
            </a:endParaRPr>
          </a:p>
          <a:p>
            <a:r>
              <a:rPr lang="zh-CN" altLang="en-US" sz="1200">
                <a:latin typeface="仿宋" panose="02010609060101010101" charset="-122"/>
                <a:ea typeface="仿宋" panose="02010609060101010101" charset="-122"/>
              </a:rPr>
              <a:t>以提升行政执法质量三年行动和执法专项整治为抓手，全面规范执法程序。制定《行政执法责任制度》《执法工作日志制度》等执法工作制度，修订《行政处罚案件办理程序规定》，进一步规范办案程序，推进责任落实。推行执法全过程记录制度，为一线执法人员配齐执法记录仪，配备率、案件记录与归档率均达</a:t>
            </a:r>
            <a:r>
              <a:rPr lang="en-US" altLang="zh-CN" sz="1200">
                <a:latin typeface="仿宋" panose="02010609060101010101" charset="-122"/>
                <a:ea typeface="仿宋" panose="02010609060101010101" charset="-122"/>
              </a:rPr>
              <a:t>100%</a:t>
            </a:r>
            <a:r>
              <a:rPr lang="zh-CN" altLang="en-US" sz="1200">
                <a:latin typeface="仿宋" panose="02010609060101010101" charset="-122"/>
                <a:ea typeface="仿宋" panose="02010609060101010101" charset="-122"/>
              </a:rPr>
              <a:t>，实现执法行为全程可追溯。强化重大执法决定法制审核，成立局行政处罚案件审理委员会，重大案件由局领导班子、业务科室负责人审核研究，并征求法律顾问意见，全年审核重大执法案件</a:t>
            </a:r>
            <a:r>
              <a:rPr lang="en-US" altLang="zh-CN" sz="1200">
                <a:latin typeface="仿宋" panose="02010609060101010101" charset="-122"/>
                <a:ea typeface="仿宋" panose="02010609060101010101" charset="-122"/>
              </a:rPr>
              <a:t>25</a:t>
            </a:r>
            <a:r>
              <a:rPr lang="zh-CN" altLang="en-US" sz="1200">
                <a:latin typeface="仿宋" panose="02010609060101010101" charset="-122"/>
                <a:ea typeface="仿宋" panose="02010609060101010101" charset="-122"/>
              </a:rPr>
              <a:t>件，有效防范执法风险。严格执行执法公示制度，</a:t>
            </a:r>
            <a:r>
              <a:rPr lang="en-US" altLang="zh-CN" sz="1200">
                <a:latin typeface="仿宋" panose="02010609060101010101" charset="-122"/>
                <a:ea typeface="仿宋" panose="02010609060101010101" charset="-122"/>
              </a:rPr>
              <a:t>2025</a:t>
            </a:r>
            <a:r>
              <a:rPr lang="zh-CN" altLang="en-US" sz="1200">
                <a:latin typeface="仿宋" panose="02010609060101010101" charset="-122"/>
                <a:ea typeface="仿宋" panose="02010609060101010101" charset="-122"/>
              </a:rPr>
              <a:t>年通过国家企业信用信息系统等平台公示</a:t>
            </a:r>
            <a:r>
              <a:rPr lang="en-US" altLang="zh-CN" sz="1200">
                <a:latin typeface="仿宋" panose="02010609060101010101" charset="-122"/>
                <a:ea typeface="仿宋" panose="02010609060101010101" charset="-122"/>
              </a:rPr>
              <a:t>66</a:t>
            </a:r>
            <a:r>
              <a:rPr lang="zh-CN" altLang="en-US" sz="1200">
                <a:latin typeface="仿宋" panose="02010609060101010101" charset="-122"/>
                <a:ea typeface="仿宋" panose="02010609060101010101" charset="-122"/>
              </a:rPr>
              <a:t>起行政处罚信息，做到</a:t>
            </a:r>
            <a:r>
              <a:rPr lang="en-US" altLang="zh-CN" sz="1200">
                <a:latin typeface="仿宋" panose="02010609060101010101" charset="-122"/>
                <a:ea typeface="仿宋" panose="02010609060101010101" charset="-122"/>
              </a:rPr>
              <a:t>“</a:t>
            </a:r>
            <a:r>
              <a:rPr lang="zh-CN" altLang="en-US" sz="1200">
                <a:latin typeface="仿宋" panose="02010609060101010101" charset="-122"/>
                <a:ea typeface="仿宋" panose="02010609060101010101" charset="-122"/>
              </a:rPr>
              <a:t>应示尽示</a:t>
            </a:r>
            <a:r>
              <a:rPr lang="en-US" altLang="zh-CN" sz="1200">
                <a:latin typeface="仿宋" panose="02010609060101010101" charset="-122"/>
                <a:ea typeface="仿宋" panose="02010609060101010101" charset="-122"/>
              </a:rPr>
              <a:t>”</a:t>
            </a:r>
            <a:r>
              <a:rPr lang="zh-CN" altLang="en-US" sz="1200">
                <a:latin typeface="仿宋" panose="02010609060101010101" charset="-122"/>
                <a:ea typeface="仿宋" panose="02010609060101010101" charset="-122"/>
              </a:rPr>
              <a:t>。在</a:t>
            </a:r>
            <a:r>
              <a:rPr lang="en-US" altLang="zh-CN" sz="1200">
                <a:latin typeface="仿宋" panose="02010609060101010101" charset="-122"/>
                <a:ea typeface="仿宋" panose="02010609060101010101" charset="-122"/>
              </a:rPr>
              <a:t>“</a:t>
            </a:r>
            <a:r>
              <a:rPr lang="zh-CN" altLang="en-US" sz="1200">
                <a:latin typeface="仿宋" panose="02010609060101010101" charset="-122"/>
                <a:ea typeface="仿宋" panose="02010609060101010101" charset="-122"/>
              </a:rPr>
              <a:t>互联网</a:t>
            </a:r>
            <a:r>
              <a:rPr lang="en-US" altLang="zh-CN" sz="1200">
                <a:latin typeface="仿宋" panose="02010609060101010101" charset="-122"/>
                <a:ea typeface="仿宋" panose="02010609060101010101" charset="-122"/>
              </a:rPr>
              <a:t>+</a:t>
            </a:r>
            <a:r>
              <a:rPr lang="zh-CN" altLang="en-US" sz="1200">
                <a:latin typeface="仿宋" panose="02010609060101010101" charset="-122"/>
                <a:ea typeface="仿宋" panose="02010609060101010101" charset="-122"/>
              </a:rPr>
              <a:t>监管</a:t>
            </a:r>
            <a:r>
              <a:rPr lang="en-US" altLang="zh-CN" sz="1200">
                <a:latin typeface="仿宋" panose="02010609060101010101" charset="-122"/>
                <a:ea typeface="仿宋" panose="02010609060101010101" charset="-122"/>
              </a:rPr>
              <a:t>”</a:t>
            </a:r>
            <a:r>
              <a:rPr lang="zh-CN" altLang="en-US" sz="1200">
                <a:latin typeface="仿宋" panose="02010609060101010101" charset="-122"/>
                <a:ea typeface="仿宋" panose="02010609060101010101" charset="-122"/>
              </a:rPr>
              <a:t>平台录入监管行为数据</a:t>
            </a:r>
            <a:r>
              <a:rPr lang="en-US" altLang="zh-CN" sz="1200">
                <a:latin typeface="仿宋" panose="02010609060101010101" charset="-122"/>
                <a:ea typeface="仿宋" panose="02010609060101010101" charset="-122"/>
              </a:rPr>
              <a:t>2570</a:t>
            </a:r>
            <a:r>
              <a:rPr lang="zh-CN" altLang="en-US" sz="1200">
                <a:latin typeface="仿宋" panose="02010609060101010101" charset="-122"/>
                <a:ea typeface="仿宋" panose="02010609060101010101" charset="-122"/>
              </a:rPr>
              <a:t>条，为执法工作提供有力的数据支撑。</a:t>
            </a:r>
            <a:endParaRPr lang="zh-CN" altLang="en-US" sz="1200">
              <a:latin typeface="仿宋" panose="02010609060101010101" charset="-122"/>
              <a:ea typeface="仿宋" panose="02010609060101010101" charset="-122"/>
            </a:endParaRPr>
          </a:p>
          <a:p>
            <a:r>
              <a:rPr lang="en-US" altLang="zh-CN" sz="1200">
                <a:latin typeface="仿宋" panose="02010609060101010101" charset="-122"/>
                <a:ea typeface="仿宋" panose="02010609060101010101" charset="-122"/>
              </a:rPr>
              <a:t>3</a:t>
            </a:r>
            <a:r>
              <a:rPr lang="zh-CN" altLang="en-US" sz="1200">
                <a:latin typeface="仿宋" panose="02010609060101010101" charset="-122"/>
                <a:ea typeface="仿宋" panose="02010609060101010101" charset="-122"/>
              </a:rPr>
              <a:t>、创新执法监管方式</a:t>
            </a:r>
            <a:endParaRPr lang="zh-CN" altLang="en-US" sz="1200">
              <a:latin typeface="仿宋" panose="02010609060101010101" charset="-122"/>
              <a:ea typeface="仿宋" panose="02010609060101010101" charset="-122"/>
            </a:endParaRPr>
          </a:p>
          <a:p>
            <a:r>
              <a:rPr lang="zh-CN" altLang="en-US" sz="1200">
                <a:latin typeface="仿宋" panose="02010609060101010101" charset="-122"/>
                <a:ea typeface="仿宋" panose="02010609060101010101" charset="-122"/>
              </a:rPr>
              <a:t>进一步优化法治化营商环境，积极推行服务型执法，结合我市城市管理执法工作实际，制订《阳泉市城市管理综合行政执法不予行政处罚和从轻减轻行政处罚事项清单》以及与清单相配套的实施规定，落实</a:t>
            </a:r>
            <a:r>
              <a:rPr lang="en-US" altLang="zh-CN" sz="1200">
                <a:latin typeface="仿宋" panose="02010609060101010101" charset="-122"/>
                <a:ea typeface="仿宋" panose="02010609060101010101" charset="-122"/>
              </a:rPr>
              <a:t>“</a:t>
            </a:r>
            <a:r>
              <a:rPr lang="zh-CN" altLang="en-US" sz="1200">
                <a:latin typeface="仿宋" panose="02010609060101010101" charset="-122"/>
                <a:ea typeface="仿宋" panose="02010609060101010101" charset="-122"/>
              </a:rPr>
              <a:t>首违不罚</a:t>
            </a:r>
            <a:r>
              <a:rPr lang="en-US" altLang="zh-CN" sz="1200">
                <a:latin typeface="仿宋" panose="02010609060101010101" charset="-122"/>
                <a:ea typeface="仿宋" panose="02010609060101010101" charset="-122"/>
              </a:rPr>
              <a:t>”“</a:t>
            </a:r>
            <a:r>
              <a:rPr lang="zh-CN" altLang="en-US" sz="1200">
                <a:latin typeface="仿宋" panose="02010609060101010101" charset="-122"/>
                <a:ea typeface="仿宋" panose="02010609060101010101" charset="-122"/>
              </a:rPr>
              <a:t>轻微违法免罚</a:t>
            </a:r>
            <a:r>
              <a:rPr lang="en-US" altLang="zh-CN" sz="1200">
                <a:latin typeface="仿宋" panose="02010609060101010101" charset="-122"/>
                <a:ea typeface="仿宋" panose="02010609060101010101" charset="-122"/>
              </a:rPr>
              <a:t>”</a:t>
            </a:r>
            <a:r>
              <a:rPr lang="zh-CN" altLang="en-US" sz="1200">
                <a:latin typeface="仿宋" panose="02010609060101010101" charset="-122"/>
                <a:ea typeface="仿宋" panose="02010609060101010101" charset="-122"/>
              </a:rPr>
              <a:t>制度，下达首次违法提醒告知单</a:t>
            </a:r>
            <a:r>
              <a:rPr lang="en-US" altLang="zh-CN" sz="1200">
                <a:latin typeface="仿宋" panose="02010609060101010101" charset="-122"/>
                <a:ea typeface="仿宋" panose="02010609060101010101" charset="-122"/>
              </a:rPr>
              <a:t>91</a:t>
            </a:r>
            <a:r>
              <a:rPr lang="zh-CN" altLang="en-US" sz="1200">
                <a:latin typeface="仿宋" panose="02010609060101010101" charset="-122"/>
                <a:ea typeface="仿宋" panose="02010609060101010101" charset="-122"/>
              </a:rPr>
              <a:t>份、不予行政处罚决定书</a:t>
            </a:r>
            <a:r>
              <a:rPr lang="en-US" altLang="zh-CN" sz="1200">
                <a:latin typeface="仿宋" panose="02010609060101010101" charset="-122"/>
                <a:ea typeface="仿宋" panose="02010609060101010101" charset="-122"/>
              </a:rPr>
              <a:t>12</a:t>
            </a:r>
            <a:r>
              <a:rPr lang="zh-CN" altLang="en-US" sz="1200">
                <a:latin typeface="仿宋" panose="02010609060101010101" charset="-122"/>
                <a:ea typeface="仿宋" panose="02010609060101010101" charset="-122"/>
              </a:rPr>
              <a:t>份，给予当事人改正机会，使执法既有力度又有温度。</a:t>
            </a:r>
            <a:endParaRPr lang="zh-CN" altLang="en-US" sz="1200">
              <a:latin typeface="仿宋" panose="02010609060101010101" charset="-122"/>
              <a:ea typeface="仿宋" panose="02010609060101010101" charset="-122"/>
            </a:endParaRPr>
          </a:p>
          <a:p>
            <a:r>
              <a:rPr lang="zh-CN" altLang="en-US" sz="1200">
                <a:latin typeface="仿宋" panose="02010609060101010101" charset="-122"/>
                <a:ea typeface="仿宋" panose="02010609060101010101" charset="-122"/>
              </a:rPr>
              <a:t>认真落实</a:t>
            </a:r>
            <a:r>
              <a:rPr lang="en-US" altLang="zh-CN" sz="1200">
                <a:latin typeface="仿宋" panose="02010609060101010101" charset="-122"/>
                <a:ea typeface="仿宋" panose="02010609060101010101" charset="-122"/>
              </a:rPr>
              <a:t>“</a:t>
            </a:r>
            <a:r>
              <a:rPr lang="zh-CN" altLang="en-US" sz="1200">
                <a:latin typeface="仿宋" panose="02010609060101010101" charset="-122"/>
                <a:ea typeface="仿宋" panose="02010609060101010101" charset="-122"/>
              </a:rPr>
              <a:t>谁主管、谁监管</a:t>
            </a:r>
            <a:r>
              <a:rPr lang="en-US" altLang="zh-CN" sz="1200">
                <a:latin typeface="仿宋" panose="02010609060101010101" charset="-122"/>
                <a:ea typeface="仿宋" panose="02010609060101010101" charset="-122"/>
              </a:rPr>
              <a:t>”</a:t>
            </a:r>
            <a:r>
              <a:rPr lang="zh-CN" altLang="en-US" sz="1200">
                <a:latin typeface="仿宋" panose="02010609060101010101" charset="-122"/>
                <a:ea typeface="仿宋" panose="02010609060101010101" charset="-122"/>
              </a:rPr>
              <a:t>工作要求，对同一检查对象合并开展联合检查，最大限度实现</a:t>
            </a:r>
            <a:r>
              <a:rPr lang="en-US" altLang="zh-CN" sz="1200">
                <a:latin typeface="仿宋" panose="02010609060101010101" charset="-122"/>
                <a:ea typeface="仿宋" panose="02010609060101010101" charset="-122"/>
              </a:rPr>
              <a:t>“</a:t>
            </a:r>
            <a:r>
              <a:rPr lang="zh-CN" altLang="en-US" sz="1200">
                <a:latin typeface="仿宋" panose="02010609060101010101" charset="-122"/>
                <a:ea typeface="仿宋" panose="02010609060101010101" charset="-122"/>
              </a:rPr>
              <a:t>进一次门、查多项事</a:t>
            </a:r>
            <a:r>
              <a:rPr lang="en-US" altLang="zh-CN" sz="1200">
                <a:latin typeface="仿宋" panose="02010609060101010101" charset="-122"/>
                <a:ea typeface="仿宋" panose="02010609060101010101" charset="-122"/>
              </a:rPr>
              <a:t>”</a:t>
            </a:r>
            <a:r>
              <a:rPr lang="zh-CN" altLang="en-US" sz="1200">
                <a:latin typeface="仿宋" panose="02010609060101010101" charset="-122"/>
                <a:ea typeface="仿宋" panose="02010609060101010101" charset="-122"/>
              </a:rPr>
              <a:t>。</a:t>
            </a:r>
            <a:r>
              <a:rPr lang="en-US" altLang="zh-CN" sz="1200">
                <a:latin typeface="仿宋" panose="02010609060101010101" charset="-122"/>
                <a:ea typeface="仿宋" panose="02010609060101010101" charset="-122"/>
              </a:rPr>
              <a:t>2025</a:t>
            </a:r>
            <a:r>
              <a:rPr lang="zh-CN" altLang="en-US" sz="1200">
                <a:latin typeface="仿宋" panose="02010609060101010101" charset="-122"/>
                <a:ea typeface="仿宋" panose="02010609060101010101" charset="-122"/>
              </a:rPr>
              <a:t>年执法检查</a:t>
            </a:r>
            <a:r>
              <a:rPr lang="en-US" altLang="zh-CN" sz="1200">
                <a:latin typeface="仿宋" panose="02010609060101010101" charset="-122"/>
                <a:ea typeface="仿宋" panose="02010609060101010101" charset="-122"/>
              </a:rPr>
              <a:t>60</a:t>
            </a:r>
            <a:r>
              <a:rPr lang="zh-CN" altLang="en-US" sz="1200">
                <a:latin typeface="仿宋" panose="02010609060101010101" charset="-122"/>
                <a:ea typeface="仿宋" panose="02010609060101010101" charset="-122"/>
              </a:rPr>
              <a:t>次，同比下降</a:t>
            </a:r>
            <a:r>
              <a:rPr lang="en-US" altLang="zh-CN" sz="1200">
                <a:latin typeface="仿宋" panose="02010609060101010101" charset="-122"/>
                <a:ea typeface="仿宋" panose="02010609060101010101" charset="-122"/>
              </a:rPr>
              <a:t>32.6%</a:t>
            </a:r>
            <a:r>
              <a:rPr lang="zh-CN" altLang="en-US" sz="1200">
                <a:latin typeface="仿宋" panose="02010609060101010101" charset="-122"/>
                <a:ea typeface="仿宋" panose="02010609060101010101" charset="-122"/>
              </a:rPr>
              <a:t>；检查企业数量</a:t>
            </a:r>
            <a:r>
              <a:rPr lang="en-US" altLang="zh-CN" sz="1200">
                <a:latin typeface="仿宋" panose="02010609060101010101" charset="-122"/>
                <a:ea typeface="仿宋" panose="02010609060101010101" charset="-122"/>
              </a:rPr>
              <a:t>22</a:t>
            </a:r>
            <a:r>
              <a:rPr lang="zh-CN" altLang="en-US" sz="1200">
                <a:latin typeface="仿宋" panose="02010609060101010101" charset="-122"/>
                <a:ea typeface="仿宋" panose="02010609060101010101" charset="-122"/>
              </a:rPr>
              <a:t>家，同比下降</a:t>
            </a:r>
            <a:r>
              <a:rPr lang="en-US" altLang="zh-CN" sz="1200">
                <a:latin typeface="仿宋" panose="02010609060101010101" charset="-122"/>
                <a:ea typeface="仿宋" panose="02010609060101010101" charset="-122"/>
              </a:rPr>
              <a:t>59%</a:t>
            </a:r>
            <a:r>
              <a:rPr lang="zh-CN" altLang="en-US" sz="1200">
                <a:latin typeface="仿宋" panose="02010609060101010101" charset="-122"/>
                <a:ea typeface="仿宋" panose="02010609060101010101" charset="-122"/>
              </a:rPr>
              <a:t>，切实减少对经营主体正常生产经营活动的干扰，把优化</a:t>
            </a:r>
            <a:endParaRPr lang="zh-CN" altLang="en-US" sz="1200">
              <a:latin typeface="仿宋" panose="02010609060101010101" charset="-122"/>
              <a:ea typeface="仿宋" panose="02010609060101010101" charset="-122"/>
            </a:endParaRPr>
          </a:p>
        </p:txBody>
      </p:sp>
      <p:pic>
        <p:nvPicPr>
          <p:cNvPr id="9222" name="图片 1" descr="灰色线条背景"/>
          <p:cNvPicPr>
            <a:picLocks noChangeAspect="1"/>
          </p:cNvPicPr>
          <p:nvPr/>
        </p:nvPicPr>
        <p:blipFill>
          <a:blip r:embed="rId1"/>
          <a:srcRect l="26982" t="76981" r="32338" b="8298"/>
          <a:stretch>
            <a:fillRect/>
          </a:stretch>
        </p:blipFill>
        <p:spPr>
          <a:xfrm rot="-5400000">
            <a:off x="4584700" y="1868488"/>
            <a:ext cx="5159375" cy="3959225"/>
          </a:xfrm>
          <a:prstGeom prst="rect">
            <a:avLst/>
          </a:prstGeom>
          <a:noFill/>
          <a:ln w="9525">
            <a:noFill/>
          </a:ln>
        </p:spPr>
      </p:pic>
    </p:spTree>
  </p:cSld>
  <p:clrMapOvr>
    <a:masterClrMapping/>
  </p:clrMapOvr>
  <p:transition spd="slow" advTm="0">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0241" name="TextBox 3"/>
          <p:cNvSpPr txBox="1"/>
          <p:nvPr/>
        </p:nvSpPr>
        <p:spPr>
          <a:xfrm>
            <a:off x="2990850" y="4008438"/>
            <a:ext cx="1304925" cy="414337"/>
          </a:xfrm>
          <a:prstGeom prst="rect">
            <a:avLst/>
          </a:prstGeom>
          <a:noFill/>
          <a:ln w="9525">
            <a:noFill/>
          </a:ln>
        </p:spPr>
        <p:txBody>
          <a:bodyPr wrap="square" anchor="t" anchorCtr="0">
            <a:spAutoFit/>
          </a:bodyPr>
          <a:p>
            <a:pPr algn="dist"/>
            <a:r>
              <a:rPr lang="zh-CN" altLang="en-US" sz="2100" dirty="0">
                <a:solidFill>
                  <a:schemeClr val="bg1"/>
                </a:solidFill>
                <a:latin typeface="Arial" panose="020B0604020202020204" pitchFamily="34" charset="0"/>
                <a:ea typeface="宋体" panose="02010600030101010101" pitchFamily="2" charset="-122"/>
                <a:sym typeface="Arial" panose="020B0604020202020204" pitchFamily="34" charset="0"/>
              </a:rPr>
              <a:t>添加标题</a:t>
            </a:r>
            <a:endParaRPr lang="zh-CN" altLang="en-US" sz="2100" b="1" dirty="0">
              <a:solidFill>
                <a:schemeClr val="bg1"/>
              </a:solidFill>
              <a:latin typeface="Arial" panose="020B0604020202020204" pitchFamily="34" charset="0"/>
              <a:ea typeface="宋体" panose="02010600030101010101" pitchFamily="2" charset="-122"/>
              <a:sym typeface="Arial" panose="020B0604020202020204" pitchFamily="34" charset="0"/>
            </a:endParaRPr>
          </a:p>
        </p:txBody>
      </p:sp>
      <p:sp>
        <p:nvSpPr>
          <p:cNvPr id="10242" name="TextBox 3"/>
          <p:cNvSpPr txBox="1"/>
          <p:nvPr/>
        </p:nvSpPr>
        <p:spPr>
          <a:xfrm>
            <a:off x="4629150" y="4008438"/>
            <a:ext cx="1304925" cy="414337"/>
          </a:xfrm>
          <a:prstGeom prst="rect">
            <a:avLst/>
          </a:prstGeom>
          <a:noFill/>
          <a:ln w="9525">
            <a:noFill/>
          </a:ln>
        </p:spPr>
        <p:txBody>
          <a:bodyPr wrap="square" anchor="t" anchorCtr="0">
            <a:spAutoFit/>
          </a:bodyPr>
          <a:p>
            <a:pPr algn="dist"/>
            <a:r>
              <a:rPr lang="zh-CN" altLang="en-US" sz="2100" dirty="0">
                <a:solidFill>
                  <a:schemeClr val="bg1"/>
                </a:solidFill>
                <a:latin typeface="Arial" panose="020B0604020202020204" pitchFamily="34" charset="0"/>
                <a:ea typeface="宋体" panose="02010600030101010101" pitchFamily="2" charset="-122"/>
                <a:sym typeface="Arial" panose="020B0604020202020204" pitchFamily="34" charset="0"/>
              </a:rPr>
              <a:t>添加标题</a:t>
            </a:r>
            <a:endParaRPr lang="zh-CN" altLang="en-US" sz="2100" b="1" dirty="0">
              <a:solidFill>
                <a:schemeClr val="bg1"/>
              </a:solidFill>
              <a:latin typeface="Arial" panose="020B0604020202020204" pitchFamily="34" charset="0"/>
              <a:ea typeface="宋体" panose="02010600030101010101" pitchFamily="2" charset="-122"/>
              <a:sym typeface="Arial" panose="020B0604020202020204" pitchFamily="34" charset="0"/>
            </a:endParaRPr>
          </a:p>
        </p:txBody>
      </p:sp>
      <p:cxnSp>
        <p:nvCxnSpPr>
          <p:cNvPr id="3" name="直接连接符 2"/>
          <p:cNvCxnSpPr/>
          <p:nvPr/>
        </p:nvCxnSpPr>
        <p:spPr>
          <a:xfrm>
            <a:off x="17463" y="1258888"/>
            <a:ext cx="3429000" cy="0"/>
          </a:xfrm>
          <a:prstGeom prst="line">
            <a:avLst/>
          </a:prstGeom>
          <a:ln>
            <a:solidFill>
              <a:srgbClr val="3F3F3F"/>
            </a:solidFill>
          </a:ln>
        </p:spPr>
        <p:style>
          <a:lnRef idx="1">
            <a:schemeClr val="accent1"/>
          </a:lnRef>
          <a:fillRef idx="0">
            <a:schemeClr val="accent1"/>
          </a:fillRef>
          <a:effectRef idx="0">
            <a:schemeClr val="accent1"/>
          </a:effectRef>
          <a:fontRef idx="minor">
            <a:schemeClr val="tx1"/>
          </a:fontRef>
        </p:style>
      </p:cxnSp>
      <p:cxnSp>
        <p:nvCxnSpPr>
          <p:cNvPr id="5" name="直接连接符 4"/>
          <p:cNvCxnSpPr/>
          <p:nvPr/>
        </p:nvCxnSpPr>
        <p:spPr>
          <a:xfrm>
            <a:off x="5715000" y="1258888"/>
            <a:ext cx="3429000" cy="0"/>
          </a:xfrm>
          <a:prstGeom prst="line">
            <a:avLst/>
          </a:prstGeom>
          <a:ln>
            <a:solidFill>
              <a:srgbClr val="3F3F3F"/>
            </a:solidFill>
          </a:ln>
        </p:spPr>
        <p:style>
          <a:lnRef idx="1">
            <a:schemeClr val="accent1"/>
          </a:lnRef>
          <a:fillRef idx="0">
            <a:schemeClr val="accent1"/>
          </a:fillRef>
          <a:effectRef idx="0">
            <a:schemeClr val="accent1"/>
          </a:effectRef>
          <a:fontRef idx="minor">
            <a:schemeClr val="tx1"/>
          </a:fontRef>
        </p:style>
      </p:cxnSp>
      <p:sp>
        <p:nvSpPr>
          <p:cNvPr id="10245" name="文本框 99"/>
          <p:cNvSpPr txBox="1"/>
          <p:nvPr/>
        </p:nvSpPr>
        <p:spPr>
          <a:xfrm>
            <a:off x="611505" y="1628458"/>
            <a:ext cx="4897438" cy="4838700"/>
          </a:xfrm>
          <a:prstGeom prst="rect">
            <a:avLst/>
          </a:prstGeom>
          <a:solidFill>
            <a:schemeClr val="bg1"/>
          </a:solidFill>
          <a:ln w="9525">
            <a:noFill/>
          </a:ln>
        </p:spPr>
        <p:txBody>
          <a:bodyPr wrap="square" anchor="t" anchorCtr="0"/>
          <a:p>
            <a:r>
              <a:rPr lang="en-US" altLang="zh-CN" sz="1200">
                <a:latin typeface="仿宋" panose="02010609060101010101" charset="-122"/>
                <a:ea typeface="仿宋" panose="02010609060101010101" charset="-122"/>
              </a:rPr>
              <a:t>  </a:t>
            </a:r>
            <a:r>
              <a:rPr lang="zh-CN" altLang="en-US" sz="1200">
                <a:latin typeface="仿宋" panose="02010609060101010101" charset="-122"/>
                <a:ea typeface="仿宋" panose="02010609060101010101" charset="-122"/>
              </a:rPr>
              <a:t>营商环境工作落到实处。</a:t>
            </a:r>
            <a:endParaRPr lang="zh-CN" altLang="en-US" sz="1200">
              <a:latin typeface="仿宋" panose="02010609060101010101" charset="-122"/>
              <a:ea typeface="仿宋" panose="02010609060101010101" charset="-122"/>
            </a:endParaRPr>
          </a:p>
          <a:p>
            <a:r>
              <a:rPr lang="zh-CN" altLang="en-US" sz="1200">
                <a:latin typeface="仿宋" panose="02010609060101010101" charset="-122"/>
                <a:ea typeface="仿宋" panose="02010609060101010101" charset="-122"/>
              </a:rPr>
              <a:t>在执法工作中坚持公平公正执法，严格执行行政处罚裁量权基准，统一执法尺度，坚持过罚相当。</a:t>
            </a:r>
            <a:r>
              <a:rPr lang="en-US" altLang="zh-CN" sz="1200">
                <a:latin typeface="仿宋" panose="02010609060101010101" charset="-122"/>
                <a:ea typeface="仿宋" panose="02010609060101010101" charset="-122"/>
              </a:rPr>
              <a:t>2025</a:t>
            </a:r>
            <a:r>
              <a:rPr lang="zh-CN" altLang="en-US" sz="1200">
                <a:latin typeface="仿宋" panose="02010609060101010101" charset="-122"/>
                <a:ea typeface="仿宋" panose="02010609060101010101" charset="-122"/>
              </a:rPr>
              <a:t>年查处违法行为</a:t>
            </a:r>
            <a:r>
              <a:rPr lang="en-US" altLang="zh-CN" sz="1200">
                <a:latin typeface="仿宋" panose="02010609060101010101" charset="-122"/>
                <a:ea typeface="仿宋" panose="02010609060101010101" charset="-122"/>
              </a:rPr>
              <a:t>69</a:t>
            </a:r>
            <a:r>
              <a:rPr lang="zh-CN" altLang="en-US" sz="1200">
                <a:latin typeface="仿宋" panose="02010609060101010101" charset="-122"/>
                <a:ea typeface="仿宋" panose="02010609060101010101" charset="-122"/>
              </a:rPr>
              <a:t>起，罚款</a:t>
            </a:r>
            <a:r>
              <a:rPr lang="en-US" altLang="zh-CN" sz="1200">
                <a:latin typeface="仿宋" panose="02010609060101010101" charset="-122"/>
                <a:ea typeface="仿宋" panose="02010609060101010101" charset="-122"/>
              </a:rPr>
              <a:t>86.26</a:t>
            </a:r>
            <a:r>
              <a:rPr lang="zh-CN" altLang="en-US" sz="1200">
                <a:latin typeface="仿宋" panose="02010609060101010101" charset="-122"/>
                <a:ea typeface="仿宋" panose="02010609060101010101" charset="-122"/>
              </a:rPr>
              <a:t>万元，未发生重大执法过错案件，案件按时办结率、文书规范率达</a:t>
            </a:r>
            <a:r>
              <a:rPr lang="en-US" altLang="zh-CN" sz="1200">
                <a:latin typeface="仿宋" panose="02010609060101010101" charset="-122"/>
                <a:ea typeface="仿宋" panose="02010609060101010101" charset="-122"/>
              </a:rPr>
              <a:t>90%</a:t>
            </a:r>
            <a:r>
              <a:rPr lang="zh-CN" altLang="en-US" sz="1200">
                <a:latin typeface="仿宋" panose="02010609060101010101" charset="-122"/>
                <a:ea typeface="仿宋" panose="02010609060101010101" charset="-122"/>
              </a:rPr>
              <a:t>以上。</a:t>
            </a:r>
            <a:endParaRPr lang="zh-CN" altLang="en-US" sz="1200">
              <a:latin typeface="仿宋" panose="02010609060101010101" charset="-122"/>
              <a:ea typeface="仿宋" panose="02010609060101010101" charset="-122"/>
            </a:endParaRPr>
          </a:p>
          <a:p>
            <a:r>
              <a:rPr lang="zh-CN" altLang="en-US" sz="1200">
                <a:latin typeface="仿宋" panose="02010609060101010101" charset="-122"/>
                <a:ea typeface="仿宋" panose="02010609060101010101" charset="-122"/>
              </a:rPr>
              <a:t>（五）深化普法宣传，营造法治浓厚氛围</a:t>
            </a:r>
            <a:endParaRPr lang="zh-CN" altLang="en-US" sz="1200">
              <a:latin typeface="仿宋" panose="02010609060101010101" charset="-122"/>
              <a:ea typeface="仿宋" panose="02010609060101010101" charset="-122"/>
            </a:endParaRPr>
          </a:p>
          <a:p>
            <a:r>
              <a:rPr lang="zh-CN" altLang="en-US" sz="1200">
                <a:latin typeface="仿宋" panose="02010609060101010101" charset="-122"/>
                <a:ea typeface="仿宋" panose="02010609060101010101" charset="-122"/>
              </a:rPr>
              <a:t>深入落实</a:t>
            </a:r>
            <a:r>
              <a:rPr lang="en-US" altLang="zh-CN" sz="1200">
                <a:latin typeface="仿宋" panose="02010609060101010101" charset="-122"/>
                <a:ea typeface="仿宋" panose="02010609060101010101" charset="-122"/>
              </a:rPr>
              <a:t>“</a:t>
            </a:r>
            <a:r>
              <a:rPr lang="zh-CN" altLang="en-US" sz="1200">
                <a:latin typeface="仿宋" panose="02010609060101010101" charset="-122"/>
                <a:ea typeface="仿宋" panose="02010609060101010101" charset="-122"/>
              </a:rPr>
              <a:t>谁执法谁普法</a:t>
            </a:r>
            <a:r>
              <a:rPr lang="en-US" altLang="zh-CN" sz="1200">
                <a:latin typeface="仿宋" panose="02010609060101010101" charset="-122"/>
                <a:ea typeface="仿宋" panose="02010609060101010101" charset="-122"/>
              </a:rPr>
              <a:t>”</a:t>
            </a:r>
            <a:r>
              <a:rPr lang="zh-CN" altLang="en-US" sz="1200">
                <a:latin typeface="仿宋" panose="02010609060101010101" charset="-122"/>
                <a:ea typeface="仿宋" panose="02010609060101010101" charset="-122"/>
              </a:rPr>
              <a:t>责任制，创新普法方式，丰富普法载体，推动法治理念深入人心，构建</a:t>
            </a:r>
            <a:r>
              <a:rPr lang="en-US" altLang="zh-CN" sz="1200">
                <a:latin typeface="仿宋" panose="02010609060101010101" charset="-122"/>
                <a:ea typeface="仿宋" panose="02010609060101010101" charset="-122"/>
              </a:rPr>
              <a:t>“</a:t>
            </a:r>
            <a:r>
              <a:rPr lang="zh-CN" altLang="en-US" sz="1200">
                <a:latin typeface="仿宋" panose="02010609060101010101" charset="-122"/>
                <a:ea typeface="仿宋" panose="02010609060101010101" charset="-122"/>
              </a:rPr>
              <a:t>全民参与、共治共享</a:t>
            </a:r>
            <a:r>
              <a:rPr lang="en-US" altLang="zh-CN" sz="1200">
                <a:latin typeface="仿宋" panose="02010609060101010101" charset="-122"/>
                <a:ea typeface="仿宋" panose="02010609060101010101" charset="-122"/>
              </a:rPr>
              <a:t>”</a:t>
            </a:r>
            <a:r>
              <a:rPr lang="zh-CN" altLang="en-US" sz="1200">
                <a:latin typeface="仿宋" panose="02010609060101010101" charset="-122"/>
                <a:ea typeface="仿宋" panose="02010609060101010101" charset="-122"/>
              </a:rPr>
              <a:t>的城市管理格局。</a:t>
            </a:r>
            <a:endParaRPr lang="zh-CN" altLang="en-US" sz="1200">
              <a:latin typeface="仿宋" panose="02010609060101010101" charset="-122"/>
              <a:ea typeface="仿宋" panose="02010609060101010101" charset="-122"/>
            </a:endParaRPr>
          </a:p>
          <a:p>
            <a:r>
              <a:rPr lang="zh-CN" altLang="en-US" sz="1200">
                <a:latin typeface="仿宋" panose="02010609060101010101" charset="-122"/>
                <a:ea typeface="仿宋" panose="02010609060101010101" charset="-122"/>
              </a:rPr>
              <a:t>打造</a:t>
            </a:r>
            <a:r>
              <a:rPr lang="en-US" altLang="zh-CN" sz="1200">
                <a:latin typeface="仿宋" panose="02010609060101010101" charset="-122"/>
                <a:ea typeface="仿宋" panose="02010609060101010101" charset="-122"/>
              </a:rPr>
              <a:t>“</a:t>
            </a:r>
            <a:r>
              <a:rPr lang="zh-CN" altLang="en-US" sz="1200">
                <a:latin typeface="仿宋" panose="02010609060101010101" charset="-122"/>
                <a:ea typeface="仿宋" panose="02010609060101010101" charset="-122"/>
              </a:rPr>
              <a:t>线上</a:t>
            </a:r>
            <a:r>
              <a:rPr lang="en-US" altLang="zh-CN" sz="1200">
                <a:latin typeface="仿宋" panose="02010609060101010101" charset="-122"/>
                <a:ea typeface="仿宋" panose="02010609060101010101" charset="-122"/>
              </a:rPr>
              <a:t>+</a:t>
            </a:r>
            <a:r>
              <a:rPr lang="zh-CN" altLang="en-US" sz="1200">
                <a:latin typeface="仿宋" panose="02010609060101010101" charset="-122"/>
                <a:ea typeface="仿宋" panose="02010609060101010101" charset="-122"/>
              </a:rPr>
              <a:t>线下</a:t>
            </a:r>
            <a:r>
              <a:rPr lang="en-US" altLang="zh-CN" sz="1200">
                <a:latin typeface="仿宋" panose="02010609060101010101" charset="-122"/>
                <a:ea typeface="仿宋" panose="02010609060101010101" charset="-122"/>
              </a:rPr>
              <a:t>”</a:t>
            </a:r>
            <a:r>
              <a:rPr lang="zh-CN" altLang="en-US" sz="1200">
                <a:latin typeface="仿宋" panose="02010609060101010101" charset="-122"/>
                <a:ea typeface="仿宋" panose="02010609060101010101" charset="-122"/>
              </a:rPr>
              <a:t>融合的普法平台，在局官网、微信公众号开展习近平法治思想、宪法等法治宣传，全年发布执法培训、法治宣传、法律法规新规、典型案例等</a:t>
            </a:r>
            <a:r>
              <a:rPr lang="en-US" altLang="zh-CN" sz="1200">
                <a:latin typeface="仿宋" panose="02010609060101010101" charset="-122"/>
                <a:ea typeface="仿宋" panose="02010609060101010101" charset="-122"/>
              </a:rPr>
              <a:t>24</a:t>
            </a:r>
            <a:r>
              <a:rPr lang="zh-CN" altLang="en-US" sz="1200">
                <a:latin typeface="仿宋" panose="02010609060101010101" charset="-122"/>
                <a:ea typeface="仿宋" panose="02010609060101010101" charset="-122"/>
              </a:rPr>
              <a:t>篇、普法动漫视频</a:t>
            </a:r>
            <a:r>
              <a:rPr lang="en-US" altLang="zh-CN" sz="1200">
                <a:latin typeface="仿宋" panose="02010609060101010101" charset="-122"/>
                <a:ea typeface="仿宋" panose="02010609060101010101" charset="-122"/>
              </a:rPr>
              <a:t>1</a:t>
            </a:r>
            <a:r>
              <a:rPr lang="zh-CN" altLang="en-US" sz="1200">
                <a:latin typeface="仿宋" panose="02010609060101010101" charset="-122"/>
                <a:ea typeface="仿宋" panose="02010609060101010101" charset="-122"/>
              </a:rPr>
              <a:t>个。开展城市管理精准普法，开展</a:t>
            </a:r>
            <a:r>
              <a:rPr lang="en-US" altLang="zh-CN" sz="1200">
                <a:latin typeface="仿宋" panose="02010609060101010101" charset="-122"/>
                <a:ea typeface="仿宋" panose="02010609060101010101" charset="-122"/>
              </a:rPr>
              <a:t>“</a:t>
            </a:r>
            <a:r>
              <a:rPr lang="zh-CN" altLang="en-US" sz="1200">
                <a:latin typeface="仿宋" panose="02010609060101010101" charset="-122"/>
                <a:ea typeface="仿宋" panose="02010609060101010101" charset="-122"/>
              </a:rPr>
              <a:t>进工地</a:t>
            </a:r>
            <a:r>
              <a:rPr lang="en-US" altLang="zh-CN" sz="1200">
                <a:latin typeface="仿宋" panose="02010609060101010101" charset="-122"/>
                <a:ea typeface="仿宋" panose="02010609060101010101" charset="-122"/>
              </a:rPr>
              <a:t>”“</a:t>
            </a:r>
            <a:r>
              <a:rPr lang="zh-CN" altLang="en-US" sz="1200">
                <a:latin typeface="仿宋" panose="02010609060101010101" charset="-122"/>
                <a:ea typeface="仿宋" panose="02010609060101010101" charset="-122"/>
              </a:rPr>
              <a:t>进社区</a:t>
            </a:r>
            <a:r>
              <a:rPr lang="en-US" altLang="zh-CN" sz="1200">
                <a:latin typeface="仿宋" panose="02010609060101010101" charset="-122"/>
                <a:ea typeface="仿宋" panose="02010609060101010101" charset="-122"/>
              </a:rPr>
              <a:t>”“</a:t>
            </a:r>
            <a:r>
              <a:rPr lang="zh-CN" altLang="en-US" sz="1200">
                <a:latin typeface="仿宋" panose="02010609060101010101" charset="-122"/>
                <a:ea typeface="仿宋" panose="02010609060101010101" charset="-122"/>
              </a:rPr>
              <a:t>进商户</a:t>
            </a:r>
            <a:r>
              <a:rPr lang="en-US" altLang="zh-CN" sz="1200">
                <a:latin typeface="仿宋" panose="02010609060101010101" charset="-122"/>
                <a:ea typeface="仿宋" panose="02010609060101010101" charset="-122"/>
              </a:rPr>
              <a:t>”“</a:t>
            </a:r>
            <a:r>
              <a:rPr lang="zh-CN" altLang="en-US" sz="1200">
                <a:latin typeface="仿宋" panose="02010609060101010101" charset="-122"/>
                <a:ea typeface="仿宋" panose="02010609060101010101" charset="-122"/>
              </a:rPr>
              <a:t>进企业</a:t>
            </a:r>
            <a:r>
              <a:rPr lang="en-US" altLang="zh-CN" sz="1200">
                <a:latin typeface="仿宋" panose="02010609060101010101" charset="-122"/>
                <a:ea typeface="仿宋" panose="02010609060101010101" charset="-122"/>
              </a:rPr>
              <a:t>”“</a:t>
            </a:r>
            <a:r>
              <a:rPr lang="zh-CN" altLang="en-US" sz="1200">
                <a:latin typeface="仿宋" panose="02010609060101010101" charset="-122"/>
                <a:ea typeface="仿宋" panose="02010609060101010101" charset="-122"/>
              </a:rPr>
              <a:t>进校园</a:t>
            </a:r>
            <a:r>
              <a:rPr lang="en-US" altLang="zh-CN" sz="1200">
                <a:latin typeface="仿宋" panose="02010609060101010101" charset="-122"/>
                <a:ea typeface="仿宋" panose="02010609060101010101" charset="-122"/>
              </a:rPr>
              <a:t>”</a:t>
            </a:r>
            <a:r>
              <a:rPr lang="zh-CN" altLang="en-US" sz="1200">
                <a:latin typeface="仿宋" panose="02010609060101010101" charset="-122"/>
                <a:ea typeface="仿宋" panose="02010609060101010101" charset="-122"/>
              </a:rPr>
              <a:t>为主的</a:t>
            </a:r>
            <a:r>
              <a:rPr lang="en-US" altLang="zh-CN" sz="1200">
                <a:latin typeface="仿宋" panose="02010609060101010101" charset="-122"/>
                <a:ea typeface="仿宋" panose="02010609060101010101" charset="-122"/>
              </a:rPr>
              <a:t>“</a:t>
            </a:r>
            <a:r>
              <a:rPr lang="zh-CN" altLang="en-US" sz="1200">
                <a:latin typeface="仿宋" panose="02010609060101010101" charset="-122"/>
                <a:ea typeface="仿宋" panose="02010609060101010101" charset="-122"/>
              </a:rPr>
              <a:t>法律六进</a:t>
            </a:r>
            <a:r>
              <a:rPr lang="en-US" altLang="zh-CN" sz="1200">
                <a:latin typeface="仿宋" panose="02010609060101010101" charset="-122"/>
                <a:ea typeface="仿宋" panose="02010609060101010101" charset="-122"/>
              </a:rPr>
              <a:t>”</a:t>
            </a:r>
            <a:r>
              <a:rPr lang="zh-CN" altLang="en-US" sz="1200">
                <a:latin typeface="仿宋" panose="02010609060101010101" charset="-122"/>
                <a:ea typeface="仿宋" panose="02010609060101010101" charset="-122"/>
              </a:rPr>
              <a:t>活动，对市容环卫、节约用水、诚信建设等涉及城市管理执法领域的法律法规进行了广泛宣传，发放宣传资料</a:t>
            </a:r>
            <a:r>
              <a:rPr lang="en-US" altLang="zh-CN" sz="1200">
                <a:latin typeface="仿宋" panose="02010609060101010101" charset="-122"/>
                <a:ea typeface="仿宋" panose="02010609060101010101" charset="-122"/>
              </a:rPr>
              <a:t>1</a:t>
            </a:r>
            <a:r>
              <a:rPr lang="zh-CN" altLang="en-US" sz="1200">
                <a:latin typeface="仿宋" panose="02010609060101010101" charset="-122"/>
                <a:ea typeface="仿宋" panose="02010609060101010101" charset="-122"/>
              </a:rPr>
              <a:t>万余份，解答群众法律咨询</a:t>
            </a:r>
            <a:r>
              <a:rPr lang="en-US" altLang="zh-CN" sz="1200">
                <a:latin typeface="仿宋" panose="02010609060101010101" charset="-122"/>
                <a:ea typeface="仿宋" panose="02010609060101010101" charset="-122"/>
              </a:rPr>
              <a:t>1000</a:t>
            </a:r>
            <a:r>
              <a:rPr lang="zh-CN" altLang="en-US" sz="1200">
                <a:latin typeface="仿宋" panose="02010609060101010101" charset="-122"/>
                <a:ea typeface="仿宋" panose="02010609060101010101" charset="-122"/>
              </a:rPr>
              <a:t>余人次。开展垃圾分类宣传活动</a:t>
            </a:r>
            <a:r>
              <a:rPr lang="en-US" altLang="zh-CN" sz="1200">
                <a:latin typeface="仿宋" panose="02010609060101010101" charset="-122"/>
                <a:ea typeface="仿宋" panose="02010609060101010101" charset="-122"/>
              </a:rPr>
              <a:t>29</a:t>
            </a:r>
            <a:r>
              <a:rPr lang="zh-CN" altLang="en-US" sz="1200">
                <a:latin typeface="仿宋" panose="02010609060101010101" charset="-122"/>
                <a:ea typeface="仿宋" panose="02010609060101010101" charset="-122"/>
              </a:rPr>
              <a:t>次，开展分类体验活动</a:t>
            </a:r>
            <a:r>
              <a:rPr lang="en-US" altLang="zh-CN" sz="1200">
                <a:latin typeface="仿宋" panose="02010609060101010101" charset="-122"/>
                <a:ea typeface="仿宋" panose="02010609060101010101" charset="-122"/>
              </a:rPr>
              <a:t>36</a:t>
            </a:r>
            <a:r>
              <a:rPr lang="zh-CN" altLang="en-US" sz="1200">
                <a:latin typeface="仿宋" panose="02010609060101010101" charset="-122"/>
                <a:ea typeface="仿宋" panose="02010609060101010101" charset="-122"/>
              </a:rPr>
              <a:t>次，媒体宣传报道</a:t>
            </a:r>
            <a:r>
              <a:rPr lang="en-US" altLang="zh-CN" sz="1200">
                <a:latin typeface="仿宋" panose="02010609060101010101" charset="-122"/>
                <a:ea typeface="仿宋" panose="02010609060101010101" charset="-122"/>
              </a:rPr>
              <a:t>19</a:t>
            </a:r>
            <a:r>
              <a:rPr lang="zh-CN" altLang="en-US" sz="1200">
                <a:latin typeface="仿宋" panose="02010609060101010101" charset="-122"/>
                <a:ea typeface="仿宋" panose="02010609060101010101" charset="-122"/>
              </a:rPr>
              <a:t>次，向市民普及垃圾分类知识，影响带动</a:t>
            </a:r>
            <a:r>
              <a:rPr lang="en-US" altLang="zh-CN" sz="1200">
                <a:latin typeface="仿宋" panose="02010609060101010101" charset="-122"/>
                <a:ea typeface="仿宋" panose="02010609060101010101" charset="-122"/>
              </a:rPr>
              <a:t>3</a:t>
            </a:r>
            <a:r>
              <a:rPr lang="zh-CN" altLang="en-US" sz="1200">
                <a:latin typeface="仿宋" panose="02010609060101010101" charset="-122"/>
                <a:ea typeface="仿宋" panose="02010609060101010101" charset="-122"/>
              </a:rPr>
              <a:t>万余人，市民法治意识和文明素养进一步提升。强化执法过程中普法。在执法检查、案件查处中，向当事人释明法律依据、违法后果和整改要求，做到</a:t>
            </a:r>
            <a:r>
              <a:rPr lang="en-US" altLang="zh-CN" sz="1200">
                <a:latin typeface="仿宋" panose="02010609060101010101" charset="-122"/>
                <a:ea typeface="仿宋" panose="02010609060101010101" charset="-122"/>
              </a:rPr>
              <a:t>“</a:t>
            </a:r>
            <a:r>
              <a:rPr lang="zh-CN" altLang="en-US" sz="1200">
                <a:latin typeface="仿宋" panose="02010609060101010101" charset="-122"/>
                <a:ea typeface="仿宋" panose="02010609060101010101" charset="-122"/>
              </a:rPr>
              <a:t>查处一案、教育一片</a:t>
            </a:r>
            <a:r>
              <a:rPr lang="en-US" altLang="zh-CN" sz="1200">
                <a:latin typeface="仿宋" panose="02010609060101010101" charset="-122"/>
                <a:ea typeface="仿宋" panose="02010609060101010101" charset="-122"/>
              </a:rPr>
              <a:t>”</a:t>
            </a:r>
            <a:r>
              <a:rPr lang="zh-CN" altLang="en-US" sz="1200">
                <a:latin typeface="仿宋" panose="02010609060101010101" charset="-122"/>
                <a:ea typeface="仿宋" panose="02010609060101010101" charset="-122"/>
              </a:rPr>
              <a:t>，在纠正违法行为的同时开展普法宣传，实现</a:t>
            </a:r>
            <a:r>
              <a:rPr lang="en-US" altLang="zh-CN" sz="1200">
                <a:latin typeface="仿宋" panose="02010609060101010101" charset="-122"/>
                <a:ea typeface="仿宋" panose="02010609060101010101" charset="-122"/>
              </a:rPr>
              <a:t>“</a:t>
            </a:r>
            <a:r>
              <a:rPr lang="zh-CN" altLang="en-US" sz="1200">
                <a:latin typeface="仿宋" panose="02010609060101010101" charset="-122"/>
                <a:ea typeface="仿宋" panose="02010609060101010101" charset="-122"/>
              </a:rPr>
              <a:t>柔性执法</a:t>
            </a:r>
            <a:r>
              <a:rPr lang="en-US" altLang="zh-CN" sz="1200">
                <a:latin typeface="仿宋" panose="02010609060101010101" charset="-122"/>
                <a:ea typeface="仿宋" panose="02010609060101010101" charset="-122"/>
              </a:rPr>
              <a:t>+</a:t>
            </a:r>
            <a:r>
              <a:rPr lang="zh-CN" altLang="en-US" sz="1200">
                <a:latin typeface="仿宋" panose="02010609060101010101" charset="-122"/>
                <a:ea typeface="仿宋" panose="02010609060101010101" charset="-122"/>
              </a:rPr>
              <a:t>精准普法</a:t>
            </a:r>
            <a:r>
              <a:rPr lang="en-US" altLang="zh-CN" sz="1200">
                <a:latin typeface="仿宋" panose="02010609060101010101" charset="-122"/>
                <a:ea typeface="仿宋" panose="02010609060101010101" charset="-122"/>
              </a:rPr>
              <a:t>”</a:t>
            </a:r>
            <a:r>
              <a:rPr lang="zh-CN" altLang="en-US" sz="1200">
                <a:latin typeface="仿宋" panose="02010609060101010101" charset="-122"/>
                <a:ea typeface="仿宋" panose="02010609060101010101" charset="-122"/>
              </a:rPr>
              <a:t>有机结合。通过电视、报纸等新闻媒体开展执法工作宣传</a:t>
            </a:r>
            <a:r>
              <a:rPr lang="en-US" altLang="zh-CN" sz="1200">
                <a:latin typeface="仿宋" panose="02010609060101010101" charset="-122"/>
                <a:ea typeface="仿宋" panose="02010609060101010101" charset="-122"/>
              </a:rPr>
              <a:t>28</a:t>
            </a:r>
            <a:r>
              <a:rPr lang="zh-CN" altLang="en-US" sz="1200">
                <a:latin typeface="仿宋" panose="02010609060101010101" charset="-122"/>
                <a:ea typeface="仿宋" panose="02010609060101010101" charset="-122"/>
              </a:rPr>
              <a:t>次，发布城市管理法治工作成效</a:t>
            </a:r>
            <a:r>
              <a:rPr lang="en-US" altLang="zh-CN" sz="1200">
                <a:latin typeface="仿宋" panose="02010609060101010101" charset="-122"/>
                <a:ea typeface="仿宋" panose="02010609060101010101" charset="-122"/>
              </a:rPr>
              <a:t>4</a:t>
            </a:r>
            <a:r>
              <a:rPr lang="zh-CN" altLang="en-US" sz="1200">
                <a:latin typeface="仿宋" panose="02010609060101010101" charset="-122"/>
                <a:ea typeface="仿宋" panose="02010609060101010101" charset="-122"/>
              </a:rPr>
              <a:t>次，回应社会关切，提升公众对城市管理执法工作的理解和支持。</a:t>
            </a:r>
            <a:endParaRPr lang="zh-CN" altLang="en-US" sz="1200">
              <a:latin typeface="仿宋" panose="02010609060101010101" charset="-122"/>
              <a:ea typeface="仿宋" panose="02010609060101010101" charset="-122"/>
            </a:endParaRPr>
          </a:p>
        </p:txBody>
      </p:sp>
      <p:pic>
        <p:nvPicPr>
          <p:cNvPr id="10246" name="图片 1" descr="灰色线条背景"/>
          <p:cNvPicPr>
            <a:picLocks noChangeAspect="1"/>
          </p:cNvPicPr>
          <p:nvPr/>
        </p:nvPicPr>
        <p:blipFill>
          <a:blip r:embed="rId1"/>
          <a:srcRect l="26982" t="76981" r="32338" b="8298"/>
          <a:stretch>
            <a:fillRect/>
          </a:stretch>
        </p:blipFill>
        <p:spPr>
          <a:xfrm rot="-5400000">
            <a:off x="4619625" y="1763713"/>
            <a:ext cx="5159375" cy="3959225"/>
          </a:xfrm>
          <a:prstGeom prst="rect">
            <a:avLst/>
          </a:prstGeom>
          <a:noFill/>
          <a:ln w="9525">
            <a:noFill/>
          </a:ln>
        </p:spPr>
      </p:pic>
    </p:spTree>
  </p:cSld>
  <p:clrMapOvr>
    <a:masterClrMapping/>
  </p:clrMapOvr>
  <p:transition spd="slow" advTm="0">
    <p:fad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1265" name="TextBox 3"/>
          <p:cNvSpPr txBox="1"/>
          <p:nvPr/>
        </p:nvSpPr>
        <p:spPr>
          <a:xfrm>
            <a:off x="2990850" y="4008438"/>
            <a:ext cx="1304925" cy="414337"/>
          </a:xfrm>
          <a:prstGeom prst="rect">
            <a:avLst/>
          </a:prstGeom>
          <a:noFill/>
          <a:ln w="9525">
            <a:noFill/>
          </a:ln>
        </p:spPr>
        <p:txBody>
          <a:bodyPr wrap="square" anchor="t" anchorCtr="0">
            <a:spAutoFit/>
          </a:bodyPr>
          <a:p>
            <a:pPr algn="dist"/>
            <a:r>
              <a:rPr lang="zh-CN" altLang="en-US" sz="2100" dirty="0">
                <a:solidFill>
                  <a:schemeClr val="bg1"/>
                </a:solidFill>
                <a:latin typeface="Arial" panose="020B0604020202020204" pitchFamily="34" charset="0"/>
                <a:ea typeface="宋体" panose="02010600030101010101" pitchFamily="2" charset="-122"/>
                <a:sym typeface="Arial" panose="020B0604020202020204" pitchFamily="34" charset="0"/>
              </a:rPr>
              <a:t>添加标题</a:t>
            </a:r>
            <a:endParaRPr lang="zh-CN" altLang="en-US" sz="2100" b="1" dirty="0">
              <a:solidFill>
                <a:schemeClr val="bg1"/>
              </a:solidFill>
              <a:latin typeface="Arial" panose="020B0604020202020204" pitchFamily="34" charset="0"/>
              <a:ea typeface="宋体" panose="02010600030101010101" pitchFamily="2" charset="-122"/>
              <a:sym typeface="Arial" panose="020B0604020202020204" pitchFamily="34" charset="0"/>
            </a:endParaRPr>
          </a:p>
        </p:txBody>
      </p:sp>
      <p:sp>
        <p:nvSpPr>
          <p:cNvPr id="11266" name="TextBox 3"/>
          <p:cNvSpPr txBox="1"/>
          <p:nvPr/>
        </p:nvSpPr>
        <p:spPr>
          <a:xfrm>
            <a:off x="4629150" y="4008438"/>
            <a:ext cx="1304925" cy="414337"/>
          </a:xfrm>
          <a:prstGeom prst="rect">
            <a:avLst/>
          </a:prstGeom>
          <a:noFill/>
          <a:ln w="9525">
            <a:noFill/>
          </a:ln>
        </p:spPr>
        <p:txBody>
          <a:bodyPr wrap="square" anchor="t" anchorCtr="0">
            <a:spAutoFit/>
          </a:bodyPr>
          <a:p>
            <a:pPr algn="dist"/>
            <a:r>
              <a:rPr lang="zh-CN" altLang="en-US" sz="2100" dirty="0">
                <a:solidFill>
                  <a:schemeClr val="bg1"/>
                </a:solidFill>
                <a:latin typeface="Arial" panose="020B0604020202020204" pitchFamily="34" charset="0"/>
                <a:ea typeface="宋体" panose="02010600030101010101" pitchFamily="2" charset="-122"/>
                <a:sym typeface="Arial" panose="020B0604020202020204" pitchFamily="34" charset="0"/>
              </a:rPr>
              <a:t>添加标题</a:t>
            </a:r>
            <a:endParaRPr lang="zh-CN" altLang="en-US" sz="2100" b="1" dirty="0">
              <a:solidFill>
                <a:schemeClr val="bg1"/>
              </a:solidFill>
              <a:latin typeface="Arial" panose="020B0604020202020204" pitchFamily="34" charset="0"/>
              <a:ea typeface="宋体" panose="02010600030101010101" pitchFamily="2" charset="-122"/>
              <a:sym typeface="Arial" panose="020B0604020202020204" pitchFamily="34" charset="0"/>
            </a:endParaRPr>
          </a:p>
        </p:txBody>
      </p:sp>
      <p:cxnSp>
        <p:nvCxnSpPr>
          <p:cNvPr id="3" name="直接连接符 2"/>
          <p:cNvCxnSpPr/>
          <p:nvPr/>
        </p:nvCxnSpPr>
        <p:spPr>
          <a:xfrm>
            <a:off x="17463" y="1258888"/>
            <a:ext cx="3429000" cy="0"/>
          </a:xfrm>
          <a:prstGeom prst="line">
            <a:avLst/>
          </a:prstGeom>
          <a:ln>
            <a:solidFill>
              <a:srgbClr val="3F3F3F"/>
            </a:solidFill>
          </a:ln>
        </p:spPr>
        <p:style>
          <a:lnRef idx="1">
            <a:schemeClr val="accent1"/>
          </a:lnRef>
          <a:fillRef idx="0">
            <a:schemeClr val="accent1"/>
          </a:fillRef>
          <a:effectRef idx="0">
            <a:schemeClr val="accent1"/>
          </a:effectRef>
          <a:fontRef idx="minor">
            <a:schemeClr val="tx1"/>
          </a:fontRef>
        </p:style>
      </p:cxnSp>
      <p:cxnSp>
        <p:nvCxnSpPr>
          <p:cNvPr id="5" name="直接连接符 4"/>
          <p:cNvCxnSpPr/>
          <p:nvPr/>
        </p:nvCxnSpPr>
        <p:spPr>
          <a:xfrm>
            <a:off x="5715000" y="1258888"/>
            <a:ext cx="3429000" cy="0"/>
          </a:xfrm>
          <a:prstGeom prst="line">
            <a:avLst/>
          </a:prstGeom>
          <a:ln>
            <a:solidFill>
              <a:srgbClr val="3F3F3F"/>
            </a:solidFill>
          </a:ln>
        </p:spPr>
        <p:style>
          <a:lnRef idx="1">
            <a:schemeClr val="accent1"/>
          </a:lnRef>
          <a:fillRef idx="0">
            <a:schemeClr val="accent1"/>
          </a:fillRef>
          <a:effectRef idx="0">
            <a:schemeClr val="accent1"/>
          </a:effectRef>
          <a:fontRef idx="minor">
            <a:schemeClr val="tx1"/>
          </a:fontRef>
        </p:style>
      </p:cxnSp>
      <p:sp>
        <p:nvSpPr>
          <p:cNvPr id="11269" name="文本框 99"/>
          <p:cNvSpPr txBox="1"/>
          <p:nvPr/>
        </p:nvSpPr>
        <p:spPr>
          <a:xfrm>
            <a:off x="539750" y="1484313"/>
            <a:ext cx="4897438" cy="4838700"/>
          </a:xfrm>
          <a:prstGeom prst="rect">
            <a:avLst/>
          </a:prstGeom>
          <a:solidFill>
            <a:schemeClr val="bg1"/>
          </a:solidFill>
          <a:ln w="9525">
            <a:noFill/>
          </a:ln>
        </p:spPr>
        <p:txBody>
          <a:bodyPr wrap="square" anchor="t" anchorCtr="0"/>
          <a:p>
            <a:pPr indent="406400"/>
            <a:r>
              <a:rPr lang="zh-CN" altLang="en-US" sz="1200">
                <a:latin typeface="仿宋" panose="02010609060101010101" charset="-122"/>
                <a:ea typeface="仿宋" panose="02010609060101010101" charset="-122"/>
              </a:rPr>
              <a:t>（六）加强队伍建设，提升法治专业素养</a:t>
            </a:r>
            <a:endParaRPr lang="zh-CN" altLang="en-US" sz="1200">
              <a:latin typeface="仿宋" panose="02010609060101010101" charset="-122"/>
              <a:ea typeface="仿宋" panose="02010609060101010101" charset="-122"/>
            </a:endParaRPr>
          </a:p>
          <a:p>
            <a:pPr indent="406400"/>
            <a:r>
              <a:rPr lang="zh-CN" altLang="en-US" sz="1200">
                <a:latin typeface="仿宋" panose="02010609060101010101" charset="-122"/>
                <a:ea typeface="仿宋" panose="02010609060101010101" charset="-122"/>
              </a:rPr>
              <a:t>坚持把队伍建设作为法治城管建设的核心支撑，实施</a:t>
            </a:r>
            <a:r>
              <a:rPr lang="en-US" altLang="zh-CN" sz="1200">
                <a:latin typeface="仿宋" panose="02010609060101010101" charset="-122"/>
                <a:ea typeface="仿宋" panose="02010609060101010101" charset="-122"/>
              </a:rPr>
              <a:t>“</a:t>
            </a:r>
            <a:r>
              <a:rPr lang="zh-CN" altLang="en-US" sz="1200">
                <a:latin typeface="仿宋" panose="02010609060101010101" charset="-122"/>
                <a:ea typeface="仿宋" panose="02010609060101010101" charset="-122"/>
              </a:rPr>
              <a:t>强基提质</a:t>
            </a:r>
            <a:r>
              <a:rPr lang="en-US" altLang="zh-CN" sz="1200">
                <a:latin typeface="仿宋" panose="02010609060101010101" charset="-122"/>
                <a:ea typeface="仿宋" panose="02010609060101010101" charset="-122"/>
              </a:rPr>
              <a:t>”</a:t>
            </a:r>
            <a:r>
              <a:rPr lang="zh-CN" altLang="en-US" sz="1200">
                <a:latin typeface="仿宋" panose="02010609060101010101" charset="-122"/>
                <a:ea typeface="仿宋" panose="02010609060101010101" charset="-122"/>
              </a:rPr>
              <a:t>工程，着力打造一支政治坚定、业务精通、作风过硬、执法为民的高素质执法队伍。</a:t>
            </a:r>
            <a:endParaRPr lang="zh-CN" altLang="en-US" sz="1200">
              <a:latin typeface="仿宋" panose="02010609060101010101" charset="-122"/>
              <a:ea typeface="仿宋" panose="02010609060101010101" charset="-122"/>
            </a:endParaRPr>
          </a:p>
          <a:p>
            <a:pPr indent="406400"/>
            <a:r>
              <a:rPr lang="zh-CN" altLang="en-US" sz="1200">
                <a:latin typeface="仿宋" panose="02010609060101010101" charset="-122"/>
                <a:ea typeface="仿宋" panose="02010609060101010101" charset="-122"/>
              </a:rPr>
              <a:t>严格执法资格管理。全年组织两次执法人员资格考试，</a:t>
            </a:r>
            <a:r>
              <a:rPr lang="en-US" altLang="zh-CN" sz="1200">
                <a:latin typeface="仿宋" panose="02010609060101010101" charset="-122"/>
                <a:ea typeface="仿宋" panose="02010609060101010101" charset="-122"/>
              </a:rPr>
              <a:t>41</a:t>
            </a:r>
            <a:r>
              <a:rPr lang="zh-CN" altLang="en-US" sz="1200">
                <a:latin typeface="仿宋" panose="02010609060101010101" charset="-122"/>
                <a:ea typeface="仿宋" panose="02010609060101010101" charset="-122"/>
              </a:rPr>
              <a:t>名执法人员参加考试，共有</a:t>
            </a:r>
            <a:r>
              <a:rPr lang="en-US" altLang="zh-CN" sz="1200">
                <a:latin typeface="仿宋" panose="02010609060101010101" charset="-122"/>
                <a:ea typeface="仿宋" panose="02010609060101010101" charset="-122"/>
              </a:rPr>
              <a:t>284</a:t>
            </a:r>
            <a:r>
              <a:rPr lang="zh-CN" altLang="en-US" sz="1200">
                <a:latin typeface="仿宋" panose="02010609060101010101" charset="-122"/>
                <a:ea typeface="仿宋" panose="02010609060101010101" charset="-122"/>
              </a:rPr>
              <a:t>名执法人员办理了执法证件，全局执法人员持证上岗率</a:t>
            </a:r>
            <a:r>
              <a:rPr lang="en-US" altLang="zh-CN" sz="1200">
                <a:latin typeface="仿宋" panose="02010609060101010101" charset="-122"/>
                <a:ea typeface="仿宋" panose="02010609060101010101" charset="-122"/>
              </a:rPr>
              <a:t>100%</a:t>
            </a:r>
            <a:r>
              <a:rPr lang="zh-CN" altLang="en-US" sz="1200">
                <a:latin typeface="仿宋" panose="02010609060101010101" charset="-122"/>
                <a:ea typeface="仿宋" panose="02010609060101010101" charset="-122"/>
              </a:rPr>
              <a:t>。优化人员配置，招录法律、城市管理等专业人才</a:t>
            </a:r>
            <a:r>
              <a:rPr lang="en-US" altLang="zh-CN" sz="1200">
                <a:latin typeface="仿宋" panose="02010609060101010101" charset="-122"/>
                <a:ea typeface="仿宋" panose="02010609060101010101" charset="-122"/>
              </a:rPr>
              <a:t>9</a:t>
            </a:r>
            <a:r>
              <a:rPr lang="zh-CN" altLang="en-US" sz="1200">
                <a:latin typeface="仿宋" panose="02010609060101010101" charset="-122"/>
                <a:ea typeface="仿宋" panose="02010609060101010101" charset="-122"/>
              </a:rPr>
              <a:t>名充实到执法一线锻炼，充实基层执法力量，队伍专业化水平进一步提升。</a:t>
            </a:r>
            <a:r>
              <a:rPr lang="en-US" altLang="zh-CN" sz="1200">
                <a:latin typeface="仿宋" panose="02010609060101010101" charset="-122"/>
                <a:ea typeface="仿宋" panose="02010609060101010101" charset="-122"/>
              </a:rPr>
              <a:t> </a:t>
            </a:r>
            <a:endParaRPr lang="en-US" altLang="zh-CN" sz="1200">
              <a:latin typeface="仿宋" panose="02010609060101010101" charset="-122"/>
              <a:ea typeface="仿宋" panose="02010609060101010101" charset="-122"/>
            </a:endParaRPr>
          </a:p>
          <a:p>
            <a:pPr indent="406400"/>
            <a:r>
              <a:rPr lang="zh-CN" altLang="en-US" sz="1200">
                <a:latin typeface="仿宋" panose="02010609060101010101" charset="-122"/>
                <a:ea typeface="仿宋" panose="02010609060101010101" charset="-122"/>
              </a:rPr>
              <a:t>强化能力培训。制定年度执法培训计划，开展</a:t>
            </a:r>
            <a:r>
              <a:rPr lang="en-US" altLang="zh-CN" sz="1200">
                <a:latin typeface="仿宋" panose="02010609060101010101" charset="-122"/>
                <a:ea typeface="仿宋" panose="02010609060101010101" charset="-122"/>
              </a:rPr>
              <a:t>“</a:t>
            </a:r>
            <a:r>
              <a:rPr lang="zh-CN" altLang="en-US" sz="1200">
                <a:latin typeface="仿宋" panose="02010609060101010101" charset="-122"/>
                <a:ea typeface="仿宋" panose="02010609060101010101" charset="-122"/>
              </a:rPr>
              <a:t>案例教学</a:t>
            </a:r>
            <a:r>
              <a:rPr lang="en-US" altLang="zh-CN" sz="1200">
                <a:latin typeface="仿宋" panose="02010609060101010101" charset="-122"/>
                <a:ea typeface="仿宋" panose="02010609060101010101" charset="-122"/>
              </a:rPr>
              <a:t>+</a:t>
            </a:r>
            <a:r>
              <a:rPr lang="zh-CN" altLang="en-US" sz="1200">
                <a:latin typeface="仿宋" panose="02010609060101010101" charset="-122"/>
                <a:ea typeface="仿宋" panose="02010609060101010101" charset="-122"/>
              </a:rPr>
              <a:t>实战演练</a:t>
            </a:r>
            <a:r>
              <a:rPr lang="en-US" altLang="zh-CN" sz="1200">
                <a:latin typeface="仿宋" panose="02010609060101010101" charset="-122"/>
                <a:ea typeface="仿宋" panose="02010609060101010101" charset="-122"/>
              </a:rPr>
              <a:t>”</a:t>
            </a:r>
            <a:r>
              <a:rPr lang="zh-CN" altLang="en-US" sz="1200">
                <a:latin typeface="仿宋" panose="02010609060101010101" charset="-122"/>
                <a:ea typeface="仿宋" panose="02010609060101010101" charset="-122"/>
              </a:rPr>
              <a:t>相结合的培训活动，全年组织执法年度轮训</a:t>
            </a:r>
            <a:r>
              <a:rPr lang="en-US" altLang="zh-CN" sz="1200">
                <a:latin typeface="仿宋" panose="02010609060101010101" charset="-122"/>
                <a:ea typeface="仿宋" panose="02010609060101010101" charset="-122"/>
              </a:rPr>
              <a:t>1</a:t>
            </a:r>
            <a:r>
              <a:rPr lang="zh-CN" altLang="en-US" sz="1200">
                <a:latin typeface="仿宋" panose="02010609060101010101" charset="-122"/>
                <a:ea typeface="仿宋" panose="02010609060101010101" charset="-122"/>
              </a:rPr>
              <a:t>期，参训</a:t>
            </a:r>
            <a:r>
              <a:rPr lang="en-US" altLang="zh-CN" sz="1200">
                <a:latin typeface="仿宋" panose="02010609060101010101" charset="-122"/>
                <a:ea typeface="仿宋" panose="02010609060101010101" charset="-122"/>
              </a:rPr>
              <a:t>360</a:t>
            </a:r>
            <a:r>
              <a:rPr lang="zh-CN" altLang="en-US" sz="1200">
                <a:latin typeface="仿宋" panose="02010609060101010101" charset="-122"/>
                <a:ea typeface="仿宋" panose="02010609060101010101" charset="-122"/>
              </a:rPr>
              <a:t>人次。开展</a:t>
            </a:r>
            <a:r>
              <a:rPr lang="en-US" altLang="zh-CN" sz="1200">
                <a:latin typeface="仿宋" panose="02010609060101010101" charset="-122"/>
                <a:ea typeface="仿宋" panose="02010609060101010101" charset="-122"/>
              </a:rPr>
              <a:t>“</a:t>
            </a:r>
            <a:r>
              <a:rPr lang="zh-CN" altLang="en-US" sz="1200">
                <a:latin typeface="仿宋" panose="02010609060101010101" charset="-122"/>
                <a:ea typeface="仿宋" panose="02010609060101010101" charset="-122"/>
              </a:rPr>
              <a:t>每周一学</a:t>
            </a:r>
            <a:r>
              <a:rPr lang="en-US" altLang="zh-CN" sz="1200">
                <a:latin typeface="仿宋" panose="02010609060101010101" charset="-122"/>
                <a:ea typeface="仿宋" panose="02010609060101010101" charset="-122"/>
              </a:rPr>
              <a:t>”45</a:t>
            </a:r>
            <a:r>
              <a:rPr lang="zh-CN" altLang="en-US" sz="1200">
                <a:latin typeface="仿宋" panose="02010609060101010101" charset="-122"/>
                <a:ea typeface="仿宋" panose="02010609060101010101" charset="-122"/>
              </a:rPr>
              <a:t>期，参学</a:t>
            </a:r>
            <a:r>
              <a:rPr lang="en-US" altLang="zh-CN" sz="1200">
                <a:latin typeface="仿宋" panose="02010609060101010101" charset="-122"/>
                <a:ea typeface="仿宋" panose="02010609060101010101" charset="-122"/>
              </a:rPr>
              <a:t>16065</a:t>
            </a:r>
            <a:r>
              <a:rPr lang="zh-CN" altLang="en-US" sz="1200">
                <a:latin typeface="仿宋" panose="02010609060101010101" charset="-122"/>
                <a:ea typeface="仿宋" panose="02010609060101010101" charset="-122"/>
              </a:rPr>
              <a:t>人次；召开季度执法交流座谈会</a:t>
            </a:r>
            <a:r>
              <a:rPr lang="en-US" altLang="zh-CN" sz="1200">
                <a:latin typeface="仿宋" panose="02010609060101010101" charset="-122"/>
                <a:ea typeface="仿宋" panose="02010609060101010101" charset="-122"/>
              </a:rPr>
              <a:t>3</a:t>
            </a:r>
            <a:r>
              <a:rPr lang="zh-CN" altLang="en-US" sz="1200">
                <a:latin typeface="仿宋" panose="02010609060101010101" charset="-122"/>
                <a:ea typeface="仿宋" panose="02010609060101010101" charset="-122"/>
              </a:rPr>
              <a:t>次，参加</a:t>
            </a:r>
            <a:r>
              <a:rPr lang="en-US" altLang="zh-CN" sz="1200">
                <a:latin typeface="仿宋" panose="02010609060101010101" charset="-122"/>
                <a:ea typeface="仿宋" panose="02010609060101010101" charset="-122"/>
              </a:rPr>
              <a:t>85</a:t>
            </a:r>
            <a:r>
              <a:rPr lang="zh-CN" altLang="en-US" sz="1200">
                <a:latin typeface="仿宋" panose="02010609060101010101" charset="-122"/>
                <a:ea typeface="仿宋" panose="02010609060101010101" charset="-122"/>
              </a:rPr>
              <a:t>人次；开展</a:t>
            </a:r>
            <a:r>
              <a:rPr lang="en-US" altLang="zh-CN" sz="1200">
                <a:latin typeface="仿宋" panose="02010609060101010101" charset="-122"/>
                <a:ea typeface="仿宋" panose="02010609060101010101" charset="-122"/>
              </a:rPr>
              <a:t>“</a:t>
            </a:r>
            <a:r>
              <a:rPr lang="zh-CN" altLang="en-US" sz="1200">
                <a:latin typeface="仿宋" panose="02010609060101010101" charset="-122"/>
                <a:ea typeface="仿宋" panose="02010609060101010101" charset="-122"/>
              </a:rPr>
              <a:t>每月一讲</a:t>
            </a:r>
            <a:r>
              <a:rPr lang="en-US" altLang="zh-CN" sz="1200">
                <a:latin typeface="仿宋" panose="02010609060101010101" charset="-122"/>
                <a:ea typeface="仿宋" panose="02010609060101010101" charset="-122"/>
              </a:rPr>
              <a:t>”9</a:t>
            </a:r>
            <a:r>
              <a:rPr lang="zh-CN" altLang="en-US" sz="1200">
                <a:latin typeface="仿宋" panose="02010609060101010101" charset="-122"/>
                <a:ea typeface="仿宋" panose="02010609060101010101" charset="-122"/>
              </a:rPr>
              <a:t>期</a:t>
            </a:r>
            <a:r>
              <a:rPr lang="en-US" altLang="zh-CN" sz="1200">
                <a:latin typeface="仿宋" panose="02010609060101010101" charset="-122"/>
                <a:ea typeface="仿宋" panose="02010609060101010101" charset="-122"/>
              </a:rPr>
              <a:t>,</a:t>
            </a:r>
            <a:r>
              <a:rPr lang="zh-CN" altLang="en-US" sz="1200">
                <a:latin typeface="仿宋" panose="02010609060101010101" charset="-122"/>
                <a:ea typeface="仿宋" panose="02010609060101010101" charset="-122"/>
              </a:rPr>
              <a:t>参训</a:t>
            </a:r>
            <a:r>
              <a:rPr lang="en-US" altLang="zh-CN" sz="1200">
                <a:latin typeface="仿宋" panose="02010609060101010101" charset="-122"/>
                <a:ea typeface="仿宋" panose="02010609060101010101" charset="-122"/>
              </a:rPr>
              <a:t>414</a:t>
            </a:r>
            <a:r>
              <a:rPr lang="zh-CN" altLang="en-US" sz="1200">
                <a:latin typeface="仿宋" panose="02010609060101010101" charset="-122"/>
                <a:ea typeface="仿宋" panose="02010609060101010101" charset="-122"/>
              </a:rPr>
              <a:t>人次；组织参加省</a:t>
            </a:r>
            <a:r>
              <a:rPr lang="en-US" altLang="zh-CN" sz="1200">
                <a:latin typeface="仿宋" panose="02010609060101010101" charset="-122"/>
                <a:ea typeface="仿宋" panose="02010609060101010101" charset="-122"/>
              </a:rPr>
              <a:t>“</a:t>
            </a:r>
            <a:r>
              <a:rPr lang="zh-CN" altLang="en-US" sz="1200">
                <a:latin typeface="仿宋" panose="02010609060101010101" charset="-122"/>
                <a:ea typeface="仿宋" panose="02010609060101010101" charset="-122"/>
              </a:rPr>
              <a:t>行政执法大讲堂</a:t>
            </a:r>
            <a:r>
              <a:rPr lang="en-US" altLang="zh-CN" sz="1200">
                <a:latin typeface="仿宋" panose="02010609060101010101" charset="-122"/>
                <a:ea typeface="仿宋" panose="02010609060101010101" charset="-122"/>
              </a:rPr>
              <a:t>”</a:t>
            </a:r>
            <a:r>
              <a:rPr lang="zh-CN" altLang="en-US" sz="1200">
                <a:latin typeface="仿宋" panose="02010609060101010101" charset="-122"/>
                <a:ea typeface="仿宋" panose="02010609060101010101" charset="-122"/>
              </a:rPr>
              <a:t>网络培训</a:t>
            </a:r>
            <a:r>
              <a:rPr lang="en-US" altLang="zh-CN" sz="1200">
                <a:latin typeface="仿宋" panose="02010609060101010101" charset="-122"/>
                <a:ea typeface="仿宋" panose="02010609060101010101" charset="-122"/>
              </a:rPr>
              <a:t>9</a:t>
            </a:r>
            <a:r>
              <a:rPr lang="zh-CN" altLang="en-US" sz="1200">
                <a:latin typeface="仿宋" panose="02010609060101010101" charset="-122"/>
                <a:ea typeface="仿宋" panose="02010609060101010101" charset="-122"/>
              </a:rPr>
              <a:t>期，参训</a:t>
            </a:r>
            <a:r>
              <a:rPr lang="en-US" altLang="zh-CN" sz="1200">
                <a:latin typeface="仿宋" panose="02010609060101010101" charset="-122"/>
                <a:ea typeface="仿宋" panose="02010609060101010101" charset="-122"/>
              </a:rPr>
              <a:t>3213</a:t>
            </a:r>
            <a:r>
              <a:rPr lang="zh-CN" altLang="en-US" sz="1200">
                <a:latin typeface="仿宋" panose="02010609060101010101" charset="-122"/>
                <a:ea typeface="仿宋" panose="02010609060101010101" charset="-122"/>
              </a:rPr>
              <a:t>人次，开展法庭旁听庭审活动</a:t>
            </a:r>
            <a:r>
              <a:rPr lang="en-US" altLang="zh-CN" sz="1200">
                <a:latin typeface="仿宋" panose="02010609060101010101" charset="-122"/>
                <a:ea typeface="仿宋" panose="02010609060101010101" charset="-122"/>
              </a:rPr>
              <a:t>2</a:t>
            </a:r>
            <a:r>
              <a:rPr lang="zh-CN" altLang="en-US" sz="1200">
                <a:latin typeface="仿宋" panose="02010609060101010101" charset="-122"/>
                <a:ea typeface="仿宋" panose="02010609060101010101" charset="-122"/>
              </a:rPr>
              <a:t>次，</a:t>
            </a:r>
            <a:r>
              <a:rPr lang="en-US" altLang="zh-CN" sz="1200">
                <a:latin typeface="仿宋" panose="02010609060101010101" charset="-122"/>
                <a:ea typeface="仿宋" panose="02010609060101010101" charset="-122"/>
              </a:rPr>
              <a:t>140</a:t>
            </a:r>
            <a:r>
              <a:rPr lang="zh-CN" altLang="en-US" sz="1200">
                <a:latin typeface="仿宋" panose="02010609060101010101" charset="-122"/>
                <a:ea typeface="仿宋" panose="02010609060101010101" charset="-122"/>
              </a:rPr>
              <a:t>人参加。全年合计培训</a:t>
            </a:r>
            <a:r>
              <a:rPr lang="en-US" altLang="zh-CN" sz="1200">
                <a:latin typeface="仿宋" panose="02010609060101010101" charset="-122"/>
                <a:ea typeface="仿宋" panose="02010609060101010101" charset="-122"/>
              </a:rPr>
              <a:t>20137</a:t>
            </a:r>
            <a:r>
              <a:rPr lang="zh-CN" altLang="en-US" sz="1200">
                <a:latin typeface="仿宋" panose="02010609060101010101" charset="-122"/>
                <a:ea typeface="仿宋" panose="02010609060101010101" charset="-122"/>
              </a:rPr>
              <a:t>人次，有效提高了行政处罚案件办理实务能力，执法队伍的整体素质明显提升。</a:t>
            </a:r>
            <a:endParaRPr lang="zh-CN" altLang="en-US" sz="1200">
              <a:latin typeface="仿宋" panose="02010609060101010101" charset="-122"/>
              <a:ea typeface="仿宋" panose="02010609060101010101" charset="-122"/>
            </a:endParaRPr>
          </a:p>
          <a:p>
            <a:pPr indent="406400"/>
            <a:r>
              <a:rPr lang="zh-CN" altLang="en-US" sz="1200">
                <a:latin typeface="仿宋" panose="02010609060101010101" charset="-122"/>
                <a:ea typeface="仿宋" panose="02010609060101010101" charset="-122"/>
              </a:rPr>
              <a:t>筑牢廉洁防线。常态化开展党风廉政教育，组织参观廉政教育基地</a:t>
            </a:r>
            <a:r>
              <a:rPr lang="en-US" altLang="zh-CN" sz="1200">
                <a:latin typeface="仿宋" panose="02010609060101010101" charset="-122"/>
                <a:ea typeface="仿宋" panose="02010609060101010101" charset="-122"/>
              </a:rPr>
              <a:t>1</a:t>
            </a:r>
            <a:r>
              <a:rPr lang="zh-CN" altLang="en-US" sz="1200">
                <a:latin typeface="仿宋" panose="02010609060101010101" charset="-122"/>
                <a:ea typeface="仿宋" panose="02010609060101010101" charset="-122"/>
              </a:rPr>
              <a:t>次，观看警示教育片</a:t>
            </a:r>
            <a:r>
              <a:rPr lang="en-US" altLang="zh-CN" sz="1200">
                <a:latin typeface="仿宋" panose="02010609060101010101" charset="-122"/>
                <a:ea typeface="仿宋" panose="02010609060101010101" charset="-122"/>
              </a:rPr>
              <a:t>3</a:t>
            </a:r>
            <a:r>
              <a:rPr lang="zh-CN" altLang="en-US" sz="1200">
                <a:latin typeface="仿宋" panose="02010609060101010101" charset="-122"/>
                <a:ea typeface="仿宋" panose="02010609060101010101" charset="-122"/>
              </a:rPr>
              <a:t>部，通报典型案例</a:t>
            </a:r>
            <a:r>
              <a:rPr lang="en-US" altLang="zh-CN" sz="1200">
                <a:latin typeface="仿宋" panose="02010609060101010101" charset="-122"/>
                <a:ea typeface="仿宋" panose="02010609060101010101" charset="-122"/>
              </a:rPr>
              <a:t>30</a:t>
            </a:r>
            <a:r>
              <a:rPr lang="zh-CN" altLang="en-US" sz="1200">
                <a:latin typeface="仿宋" panose="02010609060101010101" charset="-122"/>
                <a:ea typeface="仿宋" panose="02010609060101010101" charset="-122"/>
              </a:rPr>
              <a:t>余起，增强执法人员廉洁自律意识。班子成员带头履行</a:t>
            </a:r>
            <a:r>
              <a:rPr lang="en-US" altLang="zh-CN" sz="1200">
                <a:latin typeface="仿宋" panose="02010609060101010101" charset="-122"/>
                <a:ea typeface="仿宋" panose="02010609060101010101" charset="-122"/>
              </a:rPr>
              <a:t>“</a:t>
            </a:r>
            <a:r>
              <a:rPr lang="zh-CN" altLang="en-US" sz="1200">
                <a:latin typeface="仿宋" panose="02010609060101010101" charset="-122"/>
                <a:ea typeface="仿宋" panose="02010609060101010101" charset="-122"/>
              </a:rPr>
              <a:t>一岗双责</a:t>
            </a:r>
            <a:r>
              <a:rPr lang="en-US" altLang="zh-CN" sz="1200">
                <a:latin typeface="仿宋" panose="02010609060101010101" charset="-122"/>
                <a:ea typeface="仿宋" panose="02010609060101010101" charset="-122"/>
              </a:rPr>
              <a:t>”</a:t>
            </a:r>
            <a:r>
              <a:rPr lang="zh-CN" altLang="en-US" sz="1200">
                <a:latin typeface="仿宋" panose="02010609060101010101" charset="-122"/>
                <a:ea typeface="仿宋" panose="02010609060101010101" charset="-122"/>
              </a:rPr>
              <a:t>，定期开展廉政谈话，全年开展廉政谈话</a:t>
            </a:r>
            <a:r>
              <a:rPr lang="en-US" altLang="zh-CN" sz="1200">
                <a:latin typeface="仿宋" panose="02010609060101010101" charset="-122"/>
                <a:ea typeface="仿宋" panose="02010609060101010101" charset="-122"/>
              </a:rPr>
              <a:t>60</a:t>
            </a:r>
            <a:r>
              <a:rPr lang="zh-CN" altLang="en-US" sz="1200">
                <a:latin typeface="仿宋" panose="02010609060101010101" charset="-122"/>
                <a:ea typeface="仿宋" panose="02010609060101010101" charset="-122"/>
              </a:rPr>
              <a:t>余人次，对苗头性、倾向性问题早提醒、早纠正，营造风清气正的干事创业环境。</a:t>
            </a:r>
            <a:endParaRPr lang="zh-CN" altLang="en-US" sz="1200">
              <a:latin typeface="仿宋" panose="02010609060101010101" charset="-122"/>
              <a:ea typeface="仿宋" panose="02010609060101010101" charset="-122"/>
            </a:endParaRPr>
          </a:p>
        </p:txBody>
      </p:sp>
      <p:pic>
        <p:nvPicPr>
          <p:cNvPr id="11270" name="图片 1" descr="灰色线条背景"/>
          <p:cNvPicPr>
            <a:picLocks noChangeAspect="1"/>
          </p:cNvPicPr>
          <p:nvPr/>
        </p:nvPicPr>
        <p:blipFill>
          <a:blip r:embed="rId1"/>
          <a:srcRect l="26982" t="76981" r="32338" b="8298"/>
          <a:stretch>
            <a:fillRect/>
          </a:stretch>
        </p:blipFill>
        <p:spPr>
          <a:xfrm rot="-5400000">
            <a:off x="4619625" y="1763713"/>
            <a:ext cx="5159375" cy="3959225"/>
          </a:xfrm>
          <a:prstGeom prst="rect">
            <a:avLst/>
          </a:prstGeom>
          <a:noFill/>
          <a:ln w="9525">
            <a:noFill/>
          </a:ln>
        </p:spPr>
      </p:pic>
    </p:spTree>
  </p:cSld>
  <p:clrMapOvr>
    <a:masterClrMapping/>
  </p:clrMapOvr>
  <p:transition spd="slow" advTm="0">
    <p:fad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2289" name="TextBox 3"/>
          <p:cNvSpPr txBox="1"/>
          <p:nvPr/>
        </p:nvSpPr>
        <p:spPr>
          <a:xfrm>
            <a:off x="2990850" y="4008438"/>
            <a:ext cx="1304925" cy="414337"/>
          </a:xfrm>
          <a:prstGeom prst="rect">
            <a:avLst/>
          </a:prstGeom>
          <a:noFill/>
          <a:ln w="9525">
            <a:noFill/>
          </a:ln>
        </p:spPr>
        <p:txBody>
          <a:bodyPr wrap="square" anchor="t" anchorCtr="0">
            <a:spAutoFit/>
          </a:bodyPr>
          <a:p>
            <a:pPr algn="dist"/>
            <a:r>
              <a:rPr lang="zh-CN" altLang="en-US" sz="2100" dirty="0">
                <a:solidFill>
                  <a:schemeClr val="bg1"/>
                </a:solidFill>
                <a:latin typeface="Arial" panose="020B0604020202020204" pitchFamily="34" charset="0"/>
                <a:ea typeface="宋体" panose="02010600030101010101" pitchFamily="2" charset="-122"/>
                <a:sym typeface="Arial" panose="020B0604020202020204" pitchFamily="34" charset="0"/>
              </a:rPr>
              <a:t>添加标题</a:t>
            </a:r>
            <a:endParaRPr lang="zh-CN" altLang="en-US" sz="2100" b="1" dirty="0">
              <a:solidFill>
                <a:schemeClr val="bg1"/>
              </a:solidFill>
              <a:latin typeface="Arial" panose="020B0604020202020204" pitchFamily="34" charset="0"/>
              <a:ea typeface="宋体" panose="02010600030101010101" pitchFamily="2" charset="-122"/>
              <a:sym typeface="Arial" panose="020B0604020202020204" pitchFamily="34" charset="0"/>
            </a:endParaRPr>
          </a:p>
        </p:txBody>
      </p:sp>
      <p:sp>
        <p:nvSpPr>
          <p:cNvPr id="12290" name="TextBox 3"/>
          <p:cNvSpPr txBox="1"/>
          <p:nvPr/>
        </p:nvSpPr>
        <p:spPr>
          <a:xfrm>
            <a:off x="4629150" y="4008438"/>
            <a:ext cx="1304925" cy="414337"/>
          </a:xfrm>
          <a:prstGeom prst="rect">
            <a:avLst/>
          </a:prstGeom>
          <a:noFill/>
          <a:ln w="9525">
            <a:noFill/>
          </a:ln>
        </p:spPr>
        <p:txBody>
          <a:bodyPr wrap="square" anchor="t" anchorCtr="0">
            <a:spAutoFit/>
          </a:bodyPr>
          <a:p>
            <a:pPr algn="dist"/>
            <a:r>
              <a:rPr lang="zh-CN" altLang="en-US" sz="2100" dirty="0">
                <a:solidFill>
                  <a:schemeClr val="bg1"/>
                </a:solidFill>
                <a:latin typeface="Arial" panose="020B0604020202020204" pitchFamily="34" charset="0"/>
                <a:ea typeface="宋体" panose="02010600030101010101" pitchFamily="2" charset="-122"/>
                <a:sym typeface="Arial" panose="020B0604020202020204" pitchFamily="34" charset="0"/>
              </a:rPr>
              <a:t>添加标题</a:t>
            </a:r>
            <a:endParaRPr lang="zh-CN" altLang="en-US" sz="2100" b="1" dirty="0">
              <a:solidFill>
                <a:schemeClr val="bg1"/>
              </a:solidFill>
              <a:latin typeface="Arial" panose="020B0604020202020204" pitchFamily="34" charset="0"/>
              <a:ea typeface="宋体" panose="02010600030101010101" pitchFamily="2" charset="-122"/>
              <a:sym typeface="Arial" panose="020B0604020202020204" pitchFamily="34" charset="0"/>
            </a:endParaRPr>
          </a:p>
        </p:txBody>
      </p:sp>
      <p:cxnSp>
        <p:nvCxnSpPr>
          <p:cNvPr id="3" name="直接连接符 2"/>
          <p:cNvCxnSpPr/>
          <p:nvPr/>
        </p:nvCxnSpPr>
        <p:spPr>
          <a:xfrm>
            <a:off x="17463" y="1258888"/>
            <a:ext cx="3429000" cy="0"/>
          </a:xfrm>
          <a:prstGeom prst="line">
            <a:avLst/>
          </a:prstGeom>
          <a:ln>
            <a:solidFill>
              <a:srgbClr val="3F3F3F"/>
            </a:solidFill>
          </a:ln>
        </p:spPr>
        <p:style>
          <a:lnRef idx="1">
            <a:schemeClr val="accent1"/>
          </a:lnRef>
          <a:fillRef idx="0">
            <a:schemeClr val="accent1"/>
          </a:fillRef>
          <a:effectRef idx="0">
            <a:schemeClr val="accent1"/>
          </a:effectRef>
          <a:fontRef idx="minor">
            <a:schemeClr val="tx1"/>
          </a:fontRef>
        </p:style>
      </p:cxnSp>
      <p:cxnSp>
        <p:nvCxnSpPr>
          <p:cNvPr id="5" name="直接连接符 4"/>
          <p:cNvCxnSpPr/>
          <p:nvPr/>
        </p:nvCxnSpPr>
        <p:spPr>
          <a:xfrm>
            <a:off x="5715000" y="1258888"/>
            <a:ext cx="3429000" cy="0"/>
          </a:xfrm>
          <a:prstGeom prst="line">
            <a:avLst/>
          </a:prstGeom>
          <a:ln>
            <a:solidFill>
              <a:srgbClr val="3F3F3F"/>
            </a:solidFill>
          </a:ln>
        </p:spPr>
        <p:style>
          <a:lnRef idx="1">
            <a:schemeClr val="accent1"/>
          </a:lnRef>
          <a:fillRef idx="0">
            <a:schemeClr val="accent1"/>
          </a:fillRef>
          <a:effectRef idx="0">
            <a:schemeClr val="accent1"/>
          </a:effectRef>
          <a:fontRef idx="minor">
            <a:schemeClr val="tx1"/>
          </a:fontRef>
        </p:style>
      </p:cxnSp>
      <p:sp>
        <p:nvSpPr>
          <p:cNvPr id="12293" name="文本框 99"/>
          <p:cNvSpPr txBox="1"/>
          <p:nvPr/>
        </p:nvSpPr>
        <p:spPr>
          <a:xfrm>
            <a:off x="250825" y="1351915"/>
            <a:ext cx="4421505" cy="5257165"/>
          </a:xfrm>
          <a:prstGeom prst="rect">
            <a:avLst/>
          </a:prstGeom>
          <a:solidFill>
            <a:schemeClr val="bg1"/>
          </a:solidFill>
          <a:ln w="9525">
            <a:noFill/>
          </a:ln>
        </p:spPr>
        <p:txBody>
          <a:bodyPr wrap="square" anchor="t" anchorCtr="0"/>
          <a:p>
            <a:pPr indent="406400"/>
            <a:r>
              <a:rPr lang="zh-CN" altLang="en-US" sz="1200">
                <a:latin typeface="仿宋" panose="02010609060101010101" charset="-122"/>
                <a:ea typeface="仿宋" panose="02010609060101010101" charset="-122"/>
              </a:rPr>
              <a:t>二、存在的问题与不足</a:t>
            </a:r>
            <a:r>
              <a:rPr lang="en-US" altLang="zh-CN" sz="1200">
                <a:latin typeface="仿宋" panose="02010609060101010101" charset="-122"/>
                <a:ea typeface="仿宋" panose="02010609060101010101" charset="-122"/>
              </a:rPr>
              <a:t> </a:t>
            </a:r>
            <a:endParaRPr lang="en-US" altLang="zh-CN" sz="1200">
              <a:latin typeface="仿宋" panose="02010609060101010101" charset="-122"/>
              <a:ea typeface="仿宋" panose="02010609060101010101" charset="-122"/>
            </a:endParaRPr>
          </a:p>
          <a:p>
            <a:pPr indent="406400"/>
            <a:r>
              <a:rPr lang="zh-CN" altLang="en-US" sz="1200">
                <a:latin typeface="仿宋" panose="02010609060101010101" charset="-122"/>
                <a:ea typeface="仿宋" panose="02010609060101010101" charset="-122"/>
              </a:rPr>
              <a:t>在肯定成绩的同时，我们也清醒认识到，当前城市管理法治建设还存在一些短板和不足：一是法治建设与业务工作融合不够深入，部分基层单位仍存在</a:t>
            </a:r>
            <a:r>
              <a:rPr lang="en-US" altLang="zh-CN" sz="1200">
                <a:latin typeface="仿宋" panose="02010609060101010101" charset="-122"/>
                <a:ea typeface="仿宋" panose="02010609060101010101" charset="-122"/>
              </a:rPr>
              <a:t>“</a:t>
            </a:r>
            <a:r>
              <a:rPr lang="zh-CN" altLang="en-US" sz="1200">
                <a:latin typeface="仿宋" panose="02010609060101010101" charset="-122"/>
                <a:ea typeface="仿宋" panose="02010609060101010101" charset="-122"/>
              </a:rPr>
              <a:t>重业务、轻法治</a:t>
            </a:r>
            <a:r>
              <a:rPr lang="en-US" altLang="zh-CN" sz="1200">
                <a:latin typeface="仿宋" panose="02010609060101010101" charset="-122"/>
                <a:ea typeface="仿宋" panose="02010609060101010101" charset="-122"/>
              </a:rPr>
              <a:t>”</a:t>
            </a:r>
            <a:r>
              <a:rPr lang="zh-CN" altLang="en-US" sz="1200">
                <a:latin typeface="仿宋" panose="02010609060101010101" charset="-122"/>
                <a:ea typeface="仿宋" panose="02010609060101010101" charset="-122"/>
              </a:rPr>
              <a:t>的现象，法治思维在具体工作中运用不够充分；二是普法宣传形式创新不足，针对共享单车、直播带货等新业态、新问题的精准普法有待加强，普法实效性需进一步提升；三是基层执法人员专业能力不均衡，部分执法人员应对复杂案件、新型案件的法律适用能力和沟通协调能力仍需提升；四是法治信息化建设相对滞后，执法数据共享、智慧执法应用等方面还存在差距。</a:t>
            </a:r>
            <a:endParaRPr lang="zh-CN" altLang="en-US" sz="1200">
              <a:latin typeface="仿宋" panose="02010609060101010101" charset="-122"/>
              <a:ea typeface="仿宋" panose="02010609060101010101" charset="-122"/>
            </a:endParaRPr>
          </a:p>
          <a:p>
            <a:pPr indent="406400"/>
            <a:r>
              <a:rPr lang="zh-CN" altLang="en-US" sz="1200">
                <a:latin typeface="仿宋" panose="02010609060101010101" charset="-122"/>
                <a:ea typeface="仿宋" panose="02010609060101010101" charset="-122"/>
              </a:rPr>
              <a:t>三、下一步工作打算</a:t>
            </a:r>
            <a:endParaRPr lang="zh-CN" altLang="en-US" sz="1200">
              <a:latin typeface="仿宋" panose="02010609060101010101" charset="-122"/>
              <a:ea typeface="仿宋" panose="02010609060101010101" charset="-122"/>
            </a:endParaRPr>
          </a:p>
          <a:p>
            <a:pPr indent="406400"/>
            <a:r>
              <a:rPr lang="zh-CN" altLang="en-US" sz="1200">
                <a:latin typeface="仿宋" panose="02010609060101010101" charset="-122"/>
                <a:ea typeface="仿宋" panose="02010609060101010101" charset="-122"/>
              </a:rPr>
              <a:t>针对上述问题，我局将进一步压实责任、补齐短板，推动城市管理法治建设再上新台阶。一是持续深化法治思想学习，把习近平法治思想纳入党组学习、干部培训的核心内容，开展专题学习研讨，推动法治思维和法治方式贯穿城市管理全过程，进一步提升法治建设与业务工作融合度。二是完善制度体系建设，聚焦城市管理新业态、新问题，加快推进相关规范性文件制定修订，健全执法裁量权基准制度，强化制度执行力度，为依法行政提供更有力的制度保障。三是提升执法规范化水平，深化行政执法</a:t>
            </a:r>
            <a:r>
              <a:rPr lang="en-US" altLang="zh-CN" sz="1200">
                <a:latin typeface="仿宋" panose="02010609060101010101" charset="-122"/>
                <a:ea typeface="仿宋" panose="02010609060101010101" charset="-122"/>
              </a:rPr>
              <a:t>“</a:t>
            </a:r>
            <a:r>
              <a:rPr lang="zh-CN" altLang="en-US" sz="1200">
                <a:latin typeface="仿宋" panose="02010609060101010101" charset="-122"/>
                <a:ea typeface="仿宋" panose="02010609060101010101" charset="-122"/>
              </a:rPr>
              <a:t>三项制度</a:t>
            </a:r>
            <a:r>
              <a:rPr lang="en-US" altLang="zh-CN" sz="1200">
                <a:latin typeface="仿宋" panose="02010609060101010101" charset="-122"/>
                <a:ea typeface="仿宋" panose="02010609060101010101" charset="-122"/>
              </a:rPr>
              <a:t>”</a:t>
            </a:r>
            <a:r>
              <a:rPr lang="zh-CN" altLang="en-US" sz="1200">
                <a:latin typeface="仿宋" panose="02010609060101010101" charset="-122"/>
                <a:ea typeface="仿宋" panose="02010609060101010101" charset="-122"/>
              </a:rPr>
              <a:t>落实，推进智慧执法建设，优化执法流程，创新监管方式，持续规范执法行为，提升执法公信力。四是加强普法宣传创新，开发新媒体普法产品，针对重点领域、重点群体开展精准普法，健全公众参与机制，营造</a:t>
            </a:r>
            <a:r>
              <a:rPr lang="en-US" altLang="zh-CN" sz="1200">
                <a:latin typeface="仿宋" panose="02010609060101010101" charset="-122"/>
                <a:ea typeface="仿宋" panose="02010609060101010101" charset="-122"/>
              </a:rPr>
              <a:t>“</a:t>
            </a:r>
            <a:r>
              <a:rPr lang="zh-CN" altLang="en-US" sz="1200">
                <a:latin typeface="仿宋" panose="02010609060101010101" charset="-122"/>
                <a:ea typeface="仿宋" panose="02010609060101010101" charset="-122"/>
              </a:rPr>
              <a:t>全民学法、自觉守法、主动用法</a:t>
            </a:r>
            <a:r>
              <a:rPr lang="en-US" altLang="zh-CN" sz="1200">
                <a:latin typeface="仿宋" panose="02010609060101010101" charset="-122"/>
                <a:ea typeface="仿宋" panose="02010609060101010101" charset="-122"/>
              </a:rPr>
              <a:t>”</a:t>
            </a:r>
            <a:r>
              <a:rPr lang="zh-CN" altLang="en-US" sz="1200">
                <a:latin typeface="仿宋" panose="02010609060101010101" charset="-122"/>
                <a:ea typeface="仿宋" panose="02010609060101010101" charset="-122"/>
              </a:rPr>
              <a:t>的良好氛围。五是强化队伍能力建设，实施基层执法能力提升工程，开展常态化、实战化培训，建立市县执法骨干结对帮扶机制，优化队伍结构，提升执法人员专业素养和综合能力。</a:t>
            </a:r>
            <a:endParaRPr lang="zh-CN" altLang="en-US" sz="1200">
              <a:latin typeface="仿宋" panose="02010609060101010101" charset="-122"/>
              <a:ea typeface="仿宋" panose="02010609060101010101" charset="-122"/>
            </a:endParaRPr>
          </a:p>
        </p:txBody>
      </p:sp>
      <p:pic>
        <p:nvPicPr>
          <p:cNvPr id="12294" name="图片 1" descr="灰色线条背景"/>
          <p:cNvPicPr>
            <a:picLocks noChangeAspect="1"/>
          </p:cNvPicPr>
          <p:nvPr/>
        </p:nvPicPr>
        <p:blipFill>
          <a:blip r:embed="rId1"/>
          <a:srcRect l="26982" t="76981" r="32338" b="8298"/>
          <a:stretch>
            <a:fillRect/>
          </a:stretch>
        </p:blipFill>
        <p:spPr>
          <a:xfrm rot="-5400000">
            <a:off x="4619625" y="1763713"/>
            <a:ext cx="5159375" cy="3959225"/>
          </a:xfrm>
          <a:prstGeom prst="rect">
            <a:avLst/>
          </a:prstGeom>
          <a:noFill/>
          <a:ln w="9525">
            <a:noFill/>
          </a:ln>
        </p:spPr>
      </p:pic>
    </p:spTree>
  </p:cSld>
  <p:clrMapOvr>
    <a:masterClrMapping/>
  </p:clrMapOvr>
  <p:transition spd="slow" advTm="0">
    <p:fad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14337" name="TextBox 3"/>
          <p:cNvSpPr txBox="1"/>
          <p:nvPr/>
        </p:nvSpPr>
        <p:spPr>
          <a:xfrm>
            <a:off x="2990850" y="4008438"/>
            <a:ext cx="1304925" cy="414337"/>
          </a:xfrm>
          <a:prstGeom prst="rect">
            <a:avLst/>
          </a:prstGeom>
          <a:noFill/>
          <a:ln w="9525">
            <a:noFill/>
          </a:ln>
        </p:spPr>
        <p:txBody>
          <a:bodyPr wrap="square" anchor="t" anchorCtr="0">
            <a:spAutoFit/>
          </a:bodyPr>
          <a:p>
            <a:pPr algn="dist"/>
            <a:r>
              <a:rPr lang="zh-CN" altLang="en-US" sz="2100" dirty="0">
                <a:solidFill>
                  <a:schemeClr val="bg1"/>
                </a:solidFill>
                <a:latin typeface="Arial" panose="020B0604020202020204" pitchFamily="34" charset="0"/>
                <a:ea typeface="宋体" panose="02010600030101010101" pitchFamily="2" charset="-122"/>
                <a:sym typeface="Arial" panose="020B0604020202020204" pitchFamily="34" charset="0"/>
              </a:rPr>
              <a:t>添加标题</a:t>
            </a:r>
            <a:endParaRPr lang="zh-CN" altLang="en-US" sz="2100" b="1" dirty="0">
              <a:solidFill>
                <a:schemeClr val="bg1"/>
              </a:solidFill>
              <a:latin typeface="Arial" panose="020B0604020202020204" pitchFamily="34" charset="0"/>
              <a:ea typeface="宋体" panose="02010600030101010101" pitchFamily="2" charset="-122"/>
              <a:sym typeface="Arial" panose="020B0604020202020204" pitchFamily="34" charset="0"/>
            </a:endParaRPr>
          </a:p>
        </p:txBody>
      </p:sp>
      <p:sp>
        <p:nvSpPr>
          <p:cNvPr id="14338" name="TextBox 3"/>
          <p:cNvSpPr txBox="1"/>
          <p:nvPr/>
        </p:nvSpPr>
        <p:spPr>
          <a:xfrm>
            <a:off x="4629150" y="4008438"/>
            <a:ext cx="1304925" cy="414337"/>
          </a:xfrm>
          <a:prstGeom prst="rect">
            <a:avLst/>
          </a:prstGeom>
          <a:noFill/>
          <a:ln w="9525">
            <a:noFill/>
          </a:ln>
        </p:spPr>
        <p:txBody>
          <a:bodyPr wrap="square" anchor="t" anchorCtr="0">
            <a:spAutoFit/>
          </a:bodyPr>
          <a:p>
            <a:pPr algn="dist"/>
            <a:r>
              <a:rPr lang="zh-CN" altLang="en-US" sz="2100" dirty="0">
                <a:solidFill>
                  <a:schemeClr val="bg1"/>
                </a:solidFill>
                <a:latin typeface="Arial" panose="020B0604020202020204" pitchFamily="34" charset="0"/>
                <a:ea typeface="宋体" panose="02010600030101010101" pitchFamily="2" charset="-122"/>
                <a:sym typeface="Arial" panose="020B0604020202020204" pitchFamily="34" charset="0"/>
              </a:rPr>
              <a:t>添加标题</a:t>
            </a:r>
            <a:endParaRPr lang="zh-CN" altLang="en-US" sz="2100" b="1" dirty="0">
              <a:solidFill>
                <a:schemeClr val="bg1"/>
              </a:solidFill>
              <a:latin typeface="Arial" panose="020B0604020202020204" pitchFamily="34" charset="0"/>
              <a:ea typeface="宋体" panose="02010600030101010101" pitchFamily="2" charset="-122"/>
              <a:sym typeface="Arial" panose="020B0604020202020204" pitchFamily="34" charset="0"/>
            </a:endParaRPr>
          </a:p>
        </p:txBody>
      </p:sp>
      <p:cxnSp>
        <p:nvCxnSpPr>
          <p:cNvPr id="3" name="直接连接符 2"/>
          <p:cNvCxnSpPr/>
          <p:nvPr/>
        </p:nvCxnSpPr>
        <p:spPr>
          <a:xfrm>
            <a:off x="17463" y="1258888"/>
            <a:ext cx="3429000" cy="0"/>
          </a:xfrm>
          <a:prstGeom prst="line">
            <a:avLst/>
          </a:prstGeom>
          <a:ln>
            <a:solidFill>
              <a:srgbClr val="3F3F3F"/>
            </a:solidFill>
          </a:ln>
        </p:spPr>
        <p:style>
          <a:lnRef idx="1">
            <a:schemeClr val="accent1"/>
          </a:lnRef>
          <a:fillRef idx="0">
            <a:schemeClr val="accent1"/>
          </a:fillRef>
          <a:effectRef idx="0">
            <a:schemeClr val="accent1"/>
          </a:effectRef>
          <a:fontRef idx="minor">
            <a:schemeClr val="tx1"/>
          </a:fontRef>
        </p:style>
      </p:cxnSp>
      <p:cxnSp>
        <p:nvCxnSpPr>
          <p:cNvPr id="5" name="直接连接符 4"/>
          <p:cNvCxnSpPr/>
          <p:nvPr/>
        </p:nvCxnSpPr>
        <p:spPr>
          <a:xfrm>
            <a:off x="5715000" y="1258888"/>
            <a:ext cx="3429000" cy="0"/>
          </a:xfrm>
          <a:prstGeom prst="line">
            <a:avLst/>
          </a:prstGeom>
          <a:ln>
            <a:solidFill>
              <a:srgbClr val="3F3F3F"/>
            </a:solidFill>
          </a:ln>
        </p:spPr>
        <p:style>
          <a:lnRef idx="1">
            <a:schemeClr val="accent1"/>
          </a:lnRef>
          <a:fillRef idx="0">
            <a:schemeClr val="accent1"/>
          </a:fillRef>
          <a:effectRef idx="0">
            <a:schemeClr val="accent1"/>
          </a:effectRef>
          <a:fontRef idx="minor">
            <a:schemeClr val="tx1"/>
          </a:fontRef>
        </p:style>
      </p:cxnSp>
      <p:sp>
        <p:nvSpPr>
          <p:cNvPr id="14341" name="文本框 99"/>
          <p:cNvSpPr txBox="1"/>
          <p:nvPr>
            <p:custDataLst>
              <p:tags r:id="rId1"/>
            </p:custDataLst>
          </p:nvPr>
        </p:nvSpPr>
        <p:spPr>
          <a:xfrm>
            <a:off x="611505" y="1383030"/>
            <a:ext cx="4537075" cy="4706620"/>
          </a:xfrm>
          <a:prstGeom prst="rect">
            <a:avLst/>
          </a:prstGeom>
          <a:solidFill>
            <a:schemeClr val="bg1"/>
          </a:solidFill>
          <a:ln w="9525">
            <a:noFill/>
          </a:ln>
        </p:spPr>
        <p:txBody>
          <a:bodyPr wrap="square" anchor="t" anchorCtr="0"/>
          <a:p>
            <a:pPr indent="406400"/>
            <a:r>
              <a:rPr lang="zh-CN" altLang="en-US" sz="1200">
                <a:latin typeface="仿宋" panose="02010609060101010101" charset="-122"/>
                <a:ea typeface="仿宋" panose="02010609060101010101" charset="-122"/>
              </a:rPr>
              <a:t>新的一年，市城市管理局将始终坚持以习近平法治思想为指导，以更高标准、更严要求、更实举措推进法治城管建设，不断提升城市管理治理体系和治理能力现代化水平，迈出法治政府建设新步伐！</a:t>
            </a:r>
            <a:endParaRPr lang="zh-CN" altLang="en-US" sz="1200">
              <a:latin typeface="仿宋" panose="02010609060101010101" charset="-122"/>
              <a:ea typeface="仿宋" panose="02010609060101010101" charset="-122"/>
            </a:endParaRPr>
          </a:p>
          <a:p>
            <a:pPr indent="406400"/>
            <a:r>
              <a:rPr lang="zh-CN" altLang="en-US" sz="1200">
                <a:latin typeface="仿宋" panose="02010609060101010101" charset="-122"/>
                <a:ea typeface="仿宋" panose="02010609060101010101" charset="-122"/>
              </a:rPr>
              <a:t>（主动公开）</a:t>
            </a:r>
            <a:endParaRPr lang="zh-CN" altLang="en-US" sz="1200">
              <a:latin typeface="仿宋" panose="02010609060101010101" charset="-122"/>
              <a:ea typeface="仿宋" panose="02010609060101010101" charset="-122"/>
            </a:endParaRPr>
          </a:p>
          <a:p>
            <a:pPr indent="406400"/>
            <a:endParaRPr lang="en-US" altLang="zh-CN" sz="1200">
              <a:latin typeface="仿宋" panose="02010609060101010101" charset="-122"/>
              <a:ea typeface="仿宋" panose="02010609060101010101" charset="-122"/>
            </a:endParaRPr>
          </a:p>
          <a:p>
            <a:pPr indent="406400"/>
            <a:endParaRPr lang="en-US" altLang="zh-CN" sz="1200">
              <a:latin typeface="仿宋" panose="02010609060101010101" charset="-122"/>
              <a:ea typeface="仿宋" panose="02010609060101010101" charset="-122"/>
            </a:endParaRPr>
          </a:p>
          <a:p>
            <a:pPr indent="406400"/>
            <a:endParaRPr lang="en-US" altLang="zh-CN" sz="1200">
              <a:latin typeface="仿宋" panose="02010609060101010101" charset="-122"/>
              <a:ea typeface="仿宋" panose="02010609060101010101" charset="-122"/>
            </a:endParaRPr>
          </a:p>
          <a:p>
            <a:pPr indent="406400"/>
            <a:endParaRPr lang="en-US" altLang="zh-CN" sz="1200">
              <a:latin typeface="仿宋" panose="02010609060101010101" charset="-122"/>
              <a:ea typeface="仿宋" panose="02010609060101010101" charset="-122"/>
            </a:endParaRPr>
          </a:p>
          <a:p>
            <a:pPr indent="406400"/>
            <a:endParaRPr lang="en-US" altLang="zh-CN" sz="1200">
              <a:latin typeface="仿宋" panose="02010609060101010101" charset="-122"/>
              <a:ea typeface="仿宋" panose="02010609060101010101" charset="-122"/>
            </a:endParaRPr>
          </a:p>
          <a:p>
            <a:pPr indent="406400"/>
            <a:r>
              <a:rPr lang="zh-CN" altLang="en-US" sz="1200">
                <a:latin typeface="仿宋" panose="02010609060101010101" charset="-122"/>
                <a:ea typeface="仿宋" panose="02010609060101010101" charset="-122"/>
              </a:rPr>
              <a:t>中共阳泉市城市管理局党组</a:t>
            </a:r>
            <a:r>
              <a:rPr lang="en-US" altLang="zh-CN" sz="1200">
                <a:latin typeface="仿宋" panose="02010609060101010101" charset="-122"/>
                <a:ea typeface="仿宋" panose="02010609060101010101" charset="-122"/>
              </a:rPr>
              <a:t>        </a:t>
            </a:r>
            <a:r>
              <a:rPr lang="zh-CN" altLang="en-US" sz="1200">
                <a:latin typeface="仿宋" panose="02010609060101010101" charset="-122"/>
                <a:ea typeface="仿宋" panose="02010609060101010101" charset="-122"/>
              </a:rPr>
              <a:t>阳泉市城市管理局</a:t>
            </a:r>
            <a:endParaRPr lang="zh-CN" altLang="en-US" sz="1200">
              <a:latin typeface="仿宋" panose="02010609060101010101" charset="-122"/>
              <a:ea typeface="仿宋" panose="02010609060101010101" charset="-122"/>
            </a:endParaRPr>
          </a:p>
          <a:p>
            <a:pPr indent="406400"/>
            <a:r>
              <a:rPr lang="en-US" altLang="zh-CN" sz="1200">
                <a:latin typeface="仿宋" panose="02010609060101010101" charset="-122"/>
                <a:ea typeface="仿宋" panose="02010609060101010101" charset="-122"/>
              </a:rPr>
              <a:t>                                    2026</a:t>
            </a:r>
            <a:r>
              <a:rPr lang="zh-CN" altLang="en-US" sz="1200">
                <a:latin typeface="仿宋" panose="02010609060101010101" charset="-122"/>
                <a:ea typeface="仿宋" panose="02010609060101010101" charset="-122"/>
              </a:rPr>
              <a:t>年</a:t>
            </a:r>
            <a:r>
              <a:rPr lang="en-US" altLang="zh-CN" sz="1200">
                <a:latin typeface="仿宋" panose="02010609060101010101" charset="-122"/>
                <a:ea typeface="仿宋" panose="02010609060101010101" charset="-122"/>
              </a:rPr>
              <a:t>1</a:t>
            </a:r>
            <a:r>
              <a:rPr lang="zh-CN" altLang="en-US" sz="1200">
                <a:latin typeface="仿宋" panose="02010609060101010101" charset="-122"/>
                <a:ea typeface="仿宋" panose="02010609060101010101" charset="-122"/>
              </a:rPr>
              <a:t>月</a:t>
            </a:r>
            <a:r>
              <a:rPr lang="en-US" altLang="zh-CN" sz="1200">
                <a:latin typeface="仿宋" panose="02010609060101010101" charset="-122"/>
                <a:ea typeface="仿宋" panose="02010609060101010101" charset="-122"/>
              </a:rPr>
              <a:t>20</a:t>
            </a:r>
            <a:r>
              <a:rPr lang="zh-CN" altLang="en-US" sz="1200">
                <a:latin typeface="仿宋" panose="02010609060101010101" charset="-122"/>
                <a:ea typeface="仿宋" panose="02010609060101010101" charset="-122"/>
              </a:rPr>
              <a:t>日</a:t>
            </a:r>
            <a:endParaRPr lang="zh-CN" altLang="en-US" sz="1200">
              <a:latin typeface="仿宋" panose="02010609060101010101" charset="-122"/>
              <a:ea typeface="仿宋" panose="02010609060101010101" charset="-122"/>
            </a:endParaRPr>
          </a:p>
          <a:p>
            <a:pPr indent="406400"/>
            <a:endParaRPr lang="en-US" altLang="zh-CN" sz="1200">
              <a:latin typeface="仿宋" panose="02010609060101010101" charset="-122"/>
              <a:ea typeface="仿宋" panose="02010609060101010101" charset="-122"/>
            </a:endParaRPr>
          </a:p>
          <a:p>
            <a:pPr indent="406400"/>
            <a:endParaRPr lang="en-US" altLang="zh-CN" sz="1200">
              <a:latin typeface="仿宋" panose="02010609060101010101" charset="-122"/>
              <a:ea typeface="仿宋" panose="02010609060101010101" charset="-122"/>
            </a:endParaRPr>
          </a:p>
          <a:p>
            <a:pPr indent="406400"/>
            <a:endParaRPr lang="en-US" altLang="zh-CN" sz="1200">
              <a:latin typeface="仿宋" panose="02010609060101010101" charset="-122"/>
              <a:ea typeface="仿宋" panose="02010609060101010101" charset="-122"/>
            </a:endParaRPr>
          </a:p>
          <a:p>
            <a:pPr indent="406400"/>
            <a:endParaRPr lang="en-US" altLang="zh-CN" sz="1200">
              <a:latin typeface="仿宋" panose="02010609060101010101" charset="-122"/>
              <a:ea typeface="仿宋" panose="02010609060101010101" charset="-122"/>
            </a:endParaRPr>
          </a:p>
          <a:p>
            <a:pPr indent="406400"/>
            <a:r>
              <a:rPr lang="en-US" altLang="en-US" sz="1200">
                <a:latin typeface="仿宋" panose="02010609060101010101" charset="-122"/>
                <a:ea typeface="仿宋" panose="02010609060101010101" charset="-122"/>
              </a:rPr>
              <a:t>━━━━━━━━━━━━━━━━━━━━━━━━━━━━━━━</a:t>
            </a:r>
            <a:r>
              <a:rPr lang="en-US" altLang="zh-CN" sz="1200">
                <a:latin typeface="仿宋" panose="02010609060101010101" charset="-122"/>
                <a:ea typeface="仿宋" panose="02010609060101010101" charset="-122"/>
              </a:rPr>
              <a:t>   </a:t>
            </a:r>
            <a:endParaRPr lang="en-US" altLang="zh-CN" sz="1200">
              <a:latin typeface="仿宋" panose="02010609060101010101" charset="-122"/>
              <a:ea typeface="仿宋" panose="02010609060101010101" charset="-122"/>
            </a:endParaRPr>
          </a:p>
          <a:p>
            <a:pPr indent="406400"/>
            <a:r>
              <a:rPr lang="zh-CN" altLang="en-US" sz="1200">
                <a:latin typeface="仿宋" panose="02010609060101010101" charset="-122"/>
                <a:ea typeface="仿宋" panose="02010609060101010101" charset="-122"/>
              </a:rPr>
              <a:t>中共阳泉市城市管理局党组办公室</a:t>
            </a:r>
            <a:r>
              <a:rPr lang="en-US" altLang="zh-CN" sz="1200">
                <a:latin typeface="仿宋" panose="02010609060101010101" charset="-122"/>
                <a:ea typeface="仿宋" panose="02010609060101010101" charset="-122"/>
              </a:rPr>
              <a:t>                   2026</a:t>
            </a:r>
            <a:r>
              <a:rPr lang="zh-CN" altLang="en-US" sz="1200">
                <a:latin typeface="仿宋" panose="02010609060101010101" charset="-122"/>
                <a:ea typeface="仿宋" panose="02010609060101010101" charset="-122"/>
              </a:rPr>
              <a:t>年</a:t>
            </a:r>
            <a:r>
              <a:rPr lang="en-US" altLang="zh-CN" sz="1200">
                <a:latin typeface="仿宋" panose="02010609060101010101" charset="-122"/>
                <a:ea typeface="仿宋" panose="02010609060101010101" charset="-122"/>
              </a:rPr>
              <a:t>1</a:t>
            </a:r>
            <a:r>
              <a:rPr lang="zh-CN" altLang="en-US" sz="1200">
                <a:latin typeface="仿宋" panose="02010609060101010101" charset="-122"/>
                <a:ea typeface="仿宋" panose="02010609060101010101" charset="-122"/>
              </a:rPr>
              <a:t>月</a:t>
            </a:r>
            <a:r>
              <a:rPr lang="en-US" altLang="zh-CN" sz="1200">
                <a:latin typeface="仿宋" panose="02010609060101010101" charset="-122"/>
                <a:ea typeface="仿宋" panose="02010609060101010101" charset="-122"/>
              </a:rPr>
              <a:t>20</a:t>
            </a:r>
            <a:r>
              <a:rPr lang="zh-CN" altLang="en-US" sz="1200">
                <a:latin typeface="仿宋" panose="02010609060101010101" charset="-122"/>
                <a:ea typeface="仿宋" panose="02010609060101010101" charset="-122"/>
              </a:rPr>
              <a:t>日印发</a:t>
            </a:r>
            <a:endParaRPr lang="zh-CN" altLang="en-US" sz="1200">
              <a:latin typeface="仿宋" panose="02010609060101010101" charset="-122"/>
              <a:ea typeface="仿宋" panose="02010609060101010101" charset="-122"/>
            </a:endParaRPr>
          </a:p>
          <a:p>
            <a:pPr indent="406400"/>
            <a:r>
              <a:rPr lang="en-US" altLang="en-US" sz="1200">
                <a:latin typeface="仿宋" panose="02010609060101010101" charset="-122"/>
                <a:ea typeface="仿宋" panose="02010609060101010101" charset="-122"/>
              </a:rPr>
              <a:t>━━━━━━━━━━━━━━━━━━━━━━━━━━━━━━━</a:t>
            </a:r>
            <a:r>
              <a:rPr lang="en-US" altLang="zh-CN" sz="1200">
                <a:latin typeface="仿宋" panose="02010609060101010101" charset="-122"/>
                <a:ea typeface="仿宋" panose="02010609060101010101" charset="-122"/>
              </a:rPr>
              <a:t>   </a:t>
            </a:r>
            <a:endParaRPr lang="en-US" altLang="zh-CN" sz="1200">
              <a:latin typeface="仿宋" panose="02010609060101010101" charset="-122"/>
              <a:ea typeface="仿宋" panose="02010609060101010101" charset="-122"/>
            </a:endParaRPr>
          </a:p>
        </p:txBody>
      </p:sp>
      <p:pic>
        <p:nvPicPr>
          <p:cNvPr id="14342" name="图片 1" descr="灰色线条背景"/>
          <p:cNvPicPr>
            <a:picLocks noChangeAspect="1"/>
          </p:cNvPicPr>
          <p:nvPr/>
        </p:nvPicPr>
        <p:blipFill>
          <a:blip r:embed="rId2"/>
          <a:srcRect l="26982" t="76981" r="32338" b="8298"/>
          <a:stretch>
            <a:fillRect/>
          </a:stretch>
        </p:blipFill>
        <p:spPr>
          <a:xfrm rot="-5400000">
            <a:off x="4548188" y="1851025"/>
            <a:ext cx="5159375" cy="3959225"/>
          </a:xfrm>
          <a:prstGeom prst="rect">
            <a:avLst/>
          </a:prstGeom>
          <a:noFill/>
          <a:ln w="9525">
            <a:noFill/>
          </a:ln>
        </p:spPr>
      </p:pic>
      <p:sp>
        <p:nvSpPr>
          <p:cNvPr id="14387" name="文本框 99"/>
          <p:cNvSpPr txBox="1"/>
          <p:nvPr/>
        </p:nvSpPr>
        <p:spPr>
          <a:xfrm>
            <a:off x="646113" y="6521450"/>
            <a:ext cx="5080000" cy="368300"/>
          </a:xfrm>
          <a:prstGeom prst="rect">
            <a:avLst/>
          </a:prstGeom>
          <a:noFill/>
          <a:ln w="9525">
            <a:noFill/>
          </a:ln>
        </p:spPr>
        <p:txBody>
          <a:bodyPr anchor="t" anchorCtr="0">
            <a:spAutoFit/>
          </a:bodyPr>
          <a:p>
            <a:r>
              <a:rPr lang="en-US" altLang="zh-CN">
                <a:solidFill>
                  <a:srgbClr val="3D3D3D"/>
                </a:solidFill>
                <a:latin typeface="宋体" panose="02010600030101010101" pitchFamily="2" charset="-122"/>
                <a:ea typeface="宋体" panose="02010600030101010101" pitchFamily="2" charset="-122"/>
              </a:rPr>
              <a:t> </a:t>
            </a:r>
            <a:endParaRPr lang="zh-CN" altLang="en-US">
              <a:latin typeface="Arial" panose="020B0604020202020204" pitchFamily="34" charset="0"/>
              <a:ea typeface="宋体" panose="02010600030101010101" pitchFamily="2" charset="-122"/>
            </a:endParaRPr>
          </a:p>
        </p:txBody>
      </p:sp>
    </p:spTree>
  </p:cSld>
  <p:clrMapOvr>
    <a:masterClrMapping/>
  </p:clrMapOvr>
  <p:transition spd="slow" advTm="0">
    <p:fade/>
  </p:transition>
</p:sld>
</file>

<file path=ppt/tags/tag1.xml><?xml version="1.0" encoding="utf-8"?>
<p:tagLst xmlns:p="http://schemas.openxmlformats.org/presentationml/2006/main">
  <p:tag name="KSO_WM_TEMPLATE_TOPIC_ID" val="2869567"/>
  <p:tag name="KSO_WM_TEMPLATE_OUTLINE_ID" val="6"/>
  <p:tag name="KSO_WM_TEMPLATE_SCENE_ID" val="1"/>
  <p:tag name="KSO_WM_TEMPLATE_JOB_ID" val="6"/>
  <p:tag name="KSO_WM_TEMPLATE_TOPIC_DEFAULT" val="0"/>
</p:tagLst>
</file>

<file path=ppt/tags/tag2.xml><?xml version="1.0" encoding="utf-8"?>
<p:tagLst xmlns:p="http://schemas.openxmlformats.org/presentationml/2006/main">
  <p:tag name="KSO_WM_UNIT_PLACING_PICTURE_USER_VIEWPORT" val="{&quot;height&quot;:6234,&quot;width&quot;:8124.749606299212}"/>
</p:tagLst>
</file>

<file path=ppt/tags/tag3.xml><?xml version="1.0" encoding="utf-8"?>
<p:tagLst xmlns:p="http://schemas.openxmlformats.org/presentationml/2006/main">
  <p:tag name="KSO_WM_BEAUTIFY_FLAG" val=""/>
</p:tagLst>
</file>

<file path=ppt/tags/tag4.xml><?xml version="1.0" encoding="utf-8"?>
<p:tagLst xmlns:p="http://schemas.openxmlformats.org/presentationml/2006/main">
  <p:tag name="KSO_WPP_MARK_KEY" val="0c186383-8b7a-4889-aeea-853a12739275"/>
  <p:tag name="COMMONDATA" val="eyJoZGlkIjoiYzQ3N2I4NDM3YjIxMGU1MGI5Y2ZhNjdmYTQ4ZTk5MWYifQ=="/>
</p:tagLst>
</file>

<file path=ppt/theme/theme1.xml><?xml version="1.0" encoding="utf-8"?>
<a:theme xmlns:a="http://schemas.openxmlformats.org/drawingml/2006/main" name="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1_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2_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3_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4_默认设计模板">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fontScheme name="">
      <a:majorFont>
        <a:latin typeface="Arial"/>
        <a:ea typeface="宋体"/>
        <a:cs typeface=""/>
      </a:majorFont>
      <a:minorFont>
        <a:latin typeface="Arial"/>
        <a:ea typeface="宋体"/>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extraClrSchemeLst>
    <a:extraClrScheme>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4282</Words>
  <Application>WPS 演示</Application>
  <PresentationFormat/>
  <Paragraphs>90</Paragraphs>
  <Slides>8</Slides>
  <Notes>0</Notes>
  <HiddenSlides>0</HiddenSlides>
  <MMClips>0</MMClips>
  <ScaleCrop>false</ScaleCrop>
  <HeadingPairs>
    <vt:vector size="6" baseType="variant">
      <vt:variant>
        <vt:lpstr>已用的字体</vt:lpstr>
      </vt:variant>
      <vt:variant>
        <vt:i4>10</vt:i4>
      </vt:variant>
      <vt:variant>
        <vt:lpstr>主题</vt:lpstr>
      </vt:variant>
      <vt:variant>
        <vt:i4>5</vt:i4>
      </vt:variant>
      <vt:variant>
        <vt:lpstr>幻灯片标题</vt:lpstr>
      </vt:variant>
      <vt:variant>
        <vt:i4>8</vt:i4>
      </vt:variant>
    </vt:vector>
  </HeadingPairs>
  <TitlesOfParts>
    <vt:vector size="23" baseType="lpstr">
      <vt:lpstr>Arial</vt:lpstr>
      <vt:lpstr>宋体</vt:lpstr>
      <vt:lpstr>Wingdings</vt:lpstr>
      <vt:lpstr>微软雅黑</vt:lpstr>
      <vt:lpstr>Calibri</vt:lpstr>
      <vt:lpstr>Arial Unicode MS</vt:lpstr>
      <vt:lpstr>黑体</vt:lpstr>
      <vt:lpstr>仿宋</vt:lpstr>
      <vt:lpstr>楷体</vt:lpstr>
      <vt:lpstr>方正小标宋简体</vt:lpstr>
      <vt:lpstr>默认设计模板</vt:lpstr>
      <vt:lpstr>1_默认设计模板</vt:lpstr>
      <vt:lpstr>2_默认设计模板</vt:lpstr>
      <vt:lpstr>3_默认设计模板</vt:lpstr>
      <vt:lpstr>4_默认设计模板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Administrator</dc:creator>
  <cp:lastModifiedBy>旋风少女霍天真</cp:lastModifiedBy>
  <cp:revision>12</cp:revision>
  <dcterms:created xsi:type="dcterms:W3CDTF">2022-03-09T09:49:00Z</dcterms:created>
  <dcterms:modified xsi:type="dcterms:W3CDTF">2026-02-12T09:39:04Z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2052-12.1.0.24657</vt:lpwstr>
  </property>
  <property fmtid="{D5CDD505-2E9C-101B-9397-08002B2CF9AE}" pid="3" name="ICV">
    <vt:lpwstr>ED2118F9E87D4996A81C3235656AB14B_13</vt:lpwstr>
  </property>
</Properties>
</file>