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65" r:id="rId4"/>
  </p:sldIdLst>
  <p:sldSz cx="9144000" cy="6858000" type="screen4x3"/>
  <p:notesSz cx="6858000" cy="9144000"/>
  <p:custDataLst>
    <p:tags r:id="rId8"/>
  </p:custDataLst>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96" userDrawn="1">
          <p15:clr>
            <a:srgbClr val="A4A3A4"/>
          </p15:clr>
        </p15:guide>
        <p15:guide id="2" pos="288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9" d="100"/>
          <a:sy n="69" d="100"/>
        </p:scale>
        <p:origin x="-138" y="-102"/>
      </p:cViewPr>
      <p:guideLst>
        <p:guide orient="horz" pos="2196"/>
        <p:guide pos="2888"/>
      </p:guideLst>
    </p:cSldViewPr>
  </p:slide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3.xml"/><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png"/><Relationship Id="rId2" Type="http://schemas.openxmlformats.org/officeDocument/2006/relationships/tags" Target="../tags/tag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矩形 1"/>
          <p:cNvSpPr/>
          <p:nvPr/>
        </p:nvSpPr>
        <p:spPr>
          <a:xfrm>
            <a:off x="0" y="0"/>
            <a:ext cx="9144000" cy="6880225"/>
          </a:xfrm>
          <a:prstGeom prst="rect">
            <a:avLst/>
          </a:prstGeom>
          <a:gradFill>
            <a:gsLst>
              <a:gs pos="0">
                <a:srgbClr val="F0F0EF"/>
              </a:gs>
              <a:gs pos="96000">
                <a:srgbClr val="FDFDFD"/>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cs typeface="+mn-ea"/>
              <a:sym typeface="+mn-lt"/>
            </a:endParaRPr>
          </a:p>
        </p:txBody>
      </p:sp>
      <p:pic>
        <p:nvPicPr>
          <p:cNvPr id="6146" name="图片 32" descr="灰色线条背景"/>
          <p:cNvPicPr>
            <a:picLocks noChangeAspect="1"/>
          </p:cNvPicPr>
          <p:nvPr/>
        </p:nvPicPr>
        <p:blipFill>
          <a:blip r:embed="rId1"/>
          <a:srcRect l="26982" t="76981" r="32338" b="8298"/>
          <a:stretch>
            <a:fillRect/>
          </a:stretch>
        </p:blipFill>
        <p:spPr>
          <a:xfrm rot="-5400000">
            <a:off x="4351338" y="1446213"/>
            <a:ext cx="5159375" cy="3959225"/>
          </a:xfrm>
          <a:prstGeom prst="rect">
            <a:avLst/>
          </a:prstGeom>
          <a:noFill/>
          <a:ln w="9525">
            <a:noFill/>
          </a:ln>
        </p:spPr>
      </p:pic>
      <p:sp>
        <p:nvSpPr>
          <p:cNvPr id="127" name="文本框 126"/>
          <p:cNvSpPr txBox="1"/>
          <p:nvPr/>
        </p:nvSpPr>
        <p:spPr>
          <a:xfrm>
            <a:off x="539750" y="2852738"/>
            <a:ext cx="5010150" cy="2522855"/>
          </a:xfrm>
          <a:prstGeom prst="rect">
            <a:avLst/>
          </a:prstGeom>
          <a:noFill/>
          <a:ln w="9525">
            <a:noFill/>
          </a:ln>
        </p:spPr>
        <p:txBody>
          <a:bodyPr wrap="square" anchor="t" anchorCtr="0">
            <a:spAutoFit/>
          </a:bodyPr>
          <a:p>
            <a:r>
              <a:rPr lang="en-US" altLang="zh-CN" sz="1400" b="1" dirty="0">
                <a:solidFill>
                  <a:srgbClr val="3F3F3F"/>
                </a:solidFill>
                <a:latin typeface="黑体" panose="02010609060101010101" charset="-122"/>
                <a:ea typeface="黑体" panose="02010609060101010101" charset="-122"/>
                <a:sym typeface="Arial" panose="020B0604020202020204" pitchFamily="34" charset="0"/>
              </a:rPr>
              <a:t>   </a:t>
            </a:r>
            <a:endParaRPr lang="zh-CN" altLang="en-US" sz="1400" b="1" dirty="0">
              <a:solidFill>
                <a:srgbClr val="3F3F3F"/>
              </a:solidFill>
              <a:latin typeface="黑体" panose="02010609060101010101" charset="-122"/>
              <a:ea typeface="黑体" panose="02010609060101010101" charset="-122"/>
              <a:sym typeface="Arial" panose="020B0604020202020204" pitchFamily="34" charset="0"/>
            </a:endParaRPr>
          </a:p>
          <a:p>
            <a:pPr algn="ctr"/>
            <a:r>
              <a:rPr lang="zh-CN" altLang="en-US" sz="1200" dirty="0">
                <a:solidFill>
                  <a:srgbClr val="3F3F3F"/>
                </a:solidFill>
                <a:latin typeface="仿宋" panose="02010609060101010101" charset="-122"/>
                <a:ea typeface="仿宋" panose="02010609060101010101" charset="-122"/>
                <a:sym typeface="Arial" panose="020B0604020202020204" pitchFamily="34" charset="0"/>
              </a:rPr>
              <a:t>阳泉市城市管理综合行政执法局</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a:p>
            <a:pPr algn="ctr"/>
            <a:r>
              <a:rPr lang="zh-CN" altLang="en-US" sz="1200" dirty="0">
                <a:solidFill>
                  <a:srgbClr val="3F3F3F"/>
                </a:solidFill>
                <a:latin typeface="仿宋" panose="02010609060101010101" charset="-122"/>
                <a:ea typeface="仿宋" panose="02010609060101010101" charset="-122"/>
                <a:sym typeface="Arial" panose="020B0604020202020204" pitchFamily="34" charset="0"/>
              </a:rPr>
              <a:t>关于印发《阳泉市城市管理综合行政执法</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a:p>
            <a:pPr algn="ctr"/>
            <a:r>
              <a:rPr lang="zh-CN" altLang="en-US" sz="1200" dirty="0">
                <a:solidFill>
                  <a:srgbClr val="3F3F3F"/>
                </a:solidFill>
                <a:latin typeface="仿宋" panose="02010609060101010101" charset="-122"/>
                <a:ea typeface="仿宋" panose="02010609060101010101" charset="-122"/>
                <a:sym typeface="Arial" panose="020B0604020202020204" pitchFamily="34" charset="0"/>
              </a:rPr>
              <a:t>不予行政处罚和从轻减轻行政处罚事项清单》的通知</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a:p>
            <a:pPr algn="ctr"/>
            <a:endParaRPr lang="en-US" altLang="zh-CN" sz="1200" dirty="0">
              <a:solidFill>
                <a:srgbClr val="3F3F3F"/>
              </a:solidFill>
              <a:latin typeface="仿宋" panose="02010609060101010101" charset="-122"/>
              <a:ea typeface="仿宋" panose="02010609060101010101" charset="-122"/>
              <a:sym typeface="Arial" panose="020B0604020202020204" pitchFamily="34" charset="0"/>
            </a:endParaRPr>
          </a:p>
          <a:p>
            <a:pPr algn="l"/>
            <a:r>
              <a:rPr lang="zh-CN" altLang="en-US" sz="1200" dirty="0">
                <a:solidFill>
                  <a:srgbClr val="3F3F3F"/>
                </a:solidFill>
                <a:latin typeface="仿宋" panose="02010609060101010101" charset="-122"/>
                <a:ea typeface="仿宋" panose="02010609060101010101" charset="-122"/>
                <a:sym typeface="Arial" panose="020B0604020202020204" pitchFamily="34" charset="0"/>
              </a:rPr>
              <a:t>各县区城市管理综合行政执法局、高新区综合行政执法队，局属各单位、机关各科室：</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a:p>
            <a:pPr algn="l"/>
            <a:r>
              <a:rPr lang="zh-CN" altLang="en-US" sz="1200" dirty="0">
                <a:solidFill>
                  <a:srgbClr val="3F3F3F"/>
                </a:solidFill>
                <a:latin typeface="仿宋" panose="02010609060101010101" charset="-122"/>
                <a:ea typeface="仿宋" panose="02010609060101010101" charset="-122"/>
                <a:sym typeface="Arial" panose="020B0604020202020204" pitchFamily="34" charset="0"/>
              </a:rPr>
              <a:t>为推进包容审慎监管，打造法治化营商环境，依据《中华人民共和国行政处罚法》《中华人民共和国民营经济促进法》《优化营商环境条例》《山西省民营经济发展促进条例》等法律法规规定，按照阳泉市人民政府办公室《关于印发阳泉市严格规范涉企行政检查十五条举措的通知》（阳政办发〔</a:t>
            </a:r>
            <a:r>
              <a:rPr lang="en-US" altLang="zh-CN" sz="1200" dirty="0">
                <a:solidFill>
                  <a:srgbClr val="3F3F3F"/>
                </a:solidFill>
                <a:latin typeface="仿宋" panose="02010609060101010101" charset="-122"/>
                <a:ea typeface="仿宋" panose="02010609060101010101" charset="-122"/>
                <a:sym typeface="Arial" panose="020B0604020202020204" pitchFamily="34" charset="0"/>
              </a:rPr>
              <a:t>2025</a:t>
            </a:r>
            <a:r>
              <a:rPr lang="zh-CN" altLang="en-US" sz="1200" dirty="0">
                <a:solidFill>
                  <a:srgbClr val="3F3F3F"/>
                </a:solidFill>
                <a:latin typeface="仿宋" panose="02010609060101010101" charset="-122"/>
                <a:ea typeface="仿宋" panose="02010609060101010101" charset="-122"/>
                <a:sym typeface="Arial" panose="020B0604020202020204" pitchFamily="34" charset="0"/>
              </a:rPr>
              <a:t>〕</a:t>
            </a:r>
            <a:r>
              <a:rPr lang="en-US" altLang="zh-CN" sz="1200" dirty="0">
                <a:solidFill>
                  <a:srgbClr val="3F3F3F"/>
                </a:solidFill>
                <a:latin typeface="仿宋" panose="02010609060101010101" charset="-122"/>
                <a:ea typeface="仿宋" panose="02010609060101010101" charset="-122"/>
                <a:sym typeface="Arial" panose="020B0604020202020204" pitchFamily="34" charset="0"/>
              </a:rPr>
              <a:t>24</a:t>
            </a:r>
            <a:r>
              <a:rPr lang="zh-CN" altLang="en-US" sz="1200" dirty="0">
                <a:solidFill>
                  <a:srgbClr val="3F3F3F"/>
                </a:solidFill>
                <a:latin typeface="仿宋" panose="02010609060101010101" charset="-122"/>
                <a:ea typeface="仿宋" panose="02010609060101010101" charset="-122"/>
                <a:sym typeface="Arial" panose="020B0604020202020204" pitchFamily="34" charset="0"/>
              </a:rPr>
              <a:t>号）要求，结合我市城市管理执法工作实际，我局制定了《阳泉市城市</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p:txBody>
      </p:sp>
      <p:sp>
        <p:nvSpPr>
          <p:cNvPr id="68" name="文本框 67"/>
          <p:cNvSpPr txBox="1"/>
          <p:nvPr/>
        </p:nvSpPr>
        <p:spPr>
          <a:xfrm>
            <a:off x="2051050" y="2349500"/>
            <a:ext cx="1795463" cy="252730"/>
          </a:xfrm>
          <a:prstGeom prst="rect">
            <a:avLst/>
          </a:prstGeom>
          <a:noFill/>
          <a:ln>
            <a:solidFill>
              <a:srgbClr val="3F3F3F"/>
            </a:solidFill>
          </a:ln>
          <a:extLst>
            <a:ext uri="{909E8E84-426E-40DD-AFC4-6F175D3DCCD1}">
              <a14:hiddenFill xmlns:a14="http://schemas.microsoft.com/office/drawing/2010/main">
                <a:solidFill>
                  <a:srgbClr val="1072BE"/>
                </a:solidFill>
              </a14:hiddenFill>
            </a:ext>
          </a:extLst>
        </p:spPr>
        <p:txBody>
          <a:bodyPr wrap="square" rtlCol="0">
            <a:spAutoFit/>
          </a:bodyPr>
          <a:lstStyle/>
          <a:p>
            <a:pPr algn="dist"/>
            <a:r>
              <a:rPr kumimoji="1" lang="zh-CN" altLang="en-US" sz="1050" noProof="1" dirty="0">
                <a:solidFill>
                  <a:srgbClr val="3F3F3F"/>
                </a:solidFill>
                <a:latin typeface="仿宋" panose="02010609060101010101" charset="-122"/>
                <a:ea typeface="仿宋" panose="02010609060101010101" charset="-122"/>
                <a:cs typeface="仿宋" panose="02010609060101010101" charset="-122"/>
                <a:sym typeface="+mn-lt"/>
              </a:rPr>
              <a:t> </a:t>
            </a:r>
            <a:r>
              <a:rPr lang="zh-CN" altLang="en-US" sz="1050" noProof="1">
                <a:solidFill>
                  <a:schemeClr val="tx1">
                    <a:lumMod val="75000"/>
                    <a:lumOff val="25000"/>
                  </a:schemeClr>
                </a:solidFill>
                <a:latin typeface="仿宋" panose="02010609060101010101" charset="-122"/>
                <a:ea typeface="仿宋" panose="02010609060101010101" charset="-122"/>
                <a:cs typeface="仿宋" panose="02010609060101010101" charset="-122"/>
                <a:sym typeface="+mn-lt"/>
              </a:rPr>
              <a:t>阳城执发〔</a:t>
            </a:r>
            <a:r>
              <a:rPr lang="en-US" altLang="zh-CN" sz="1050" noProof="1">
                <a:solidFill>
                  <a:schemeClr val="tx1">
                    <a:lumMod val="75000"/>
                    <a:lumOff val="25000"/>
                  </a:schemeClr>
                </a:solidFill>
                <a:latin typeface="仿宋" panose="02010609060101010101" charset="-122"/>
                <a:ea typeface="仿宋" panose="02010609060101010101" charset="-122"/>
                <a:cs typeface="仿宋" panose="02010609060101010101" charset="-122"/>
                <a:sym typeface="+mn-lt"/>
              </a:rPr>
              <a:t>2026</a:t>
            </a:r>
            <a:r>
              <a:rPr lang="zh-CN" altLang="en-US" sz="1050" noProof="1">
                <a:solidFill>
                  <a:schemeClr val="tx1">
                    <a:lumMod val="75000"/>
                    <a:lumOff val="25000"/>
                  </a:schemeClr>
                </a:solidFill>
                <a:latin typeface="仿宋" panose="02010609060101010101" charset="-122"/>
                <a:ea typeface="仿宋" panose="02010609060101010101" charset="-122"/>
                <a:cs typeface="仿宋" panose="02010609060101010101" charset="-122"/>
                <a:sym typeface="+mn-lt"/>
              </a:rPr>
              <a:t>〕</a:t>
            </a:r>
            <a:r>
              <a:rPr lang="en-US" altLang="zh-CN" sz="1050" noProof="1">
                <a:solidFill>
                  <a:schemeClr val="tx1">
                    <a:lumMod val="75000"/>
                    <a:lumOff val="25000"/>
                  </a:schemeClr>
                </a:solidFill>
                <a:latin typeface="仿宋" panose="02010609060101010101" charset="-122"/>
                <a:ea typeface="仿宋" panose="02010609060101010101" charset="-122"/>
                <a:cs typeface="仿宋" panose="02010609060101010101" charset="-122"/>
                <a:sym typeface="+mn-lt"/>
              </a:rPr>
              <a:t>1</a:t>
            </a:r>
            <a:r>
              <a:rPr lang="zh-CN" altLang="en-US" sz="1050" noProof="1">
                <a:solidFill>
                  <a:schemeClr val="tx1">
                    <a:lumMod val="75000"/>
                    <a:lumOff val="25000"/>
                  </a:schemeClr>
                </a:solidFill>
                <a:latin typeface="仿宋" panose="02010609060101010101" charset="-122"/>
                <a:ea typeface="仿宋" panose="02010609060101010101" charset="-122"/>
                <a:cs typeface="仿宋" panose="02010609060101010101" charset="-122"/>
                <a:sym typeface="+mn-lt"/>
              </a:rPr>
              <a:t>号</a:t>
            </a:r>
            <a:endParaRPr lang="zh-CN" altLang="en-US" sz="1050" noProof="1">
              <a:solidFill>
                <a:schemeClr val="tx1">
                  <a:lumMod val="75000"/>
                  <a:lumOff val="25000"/>
                </a:schemeClr>
              </a:solidFill>
              <a:latin typeface="仿宋" panose="02010609060101010101" charset="-122"/>
              <a:ea typeface="仿宋" panose="02010609060101010101" charset="-122"/>
              <a:cs typeface="仿宋" panose="02010609060101010101" charset="-122"/>
              <a:sym typeface="+mn-lt"/>
            </a:endParaRPr>
          </a:p>
        </p:txBody>
      </p:sp>
      <p:sp>
        <p:nvSpPr>
          <p:cNvPr id="70" name="文本框 69"/>
          <p:cNvSpPr txBox="1"/>
          <p:nvPr/>
        </p:nvSpPr>
        <p:spPr>
          <a:xfrm>
            <a:off x="2846388" y="1049338"/>
            <a:ext cx="1411287" cy="276225"/>
          </a:xfrm>
          <a:prstGeom prst="rect">
            <a:avLst/>
          </a:prstGeom>
          <a:noFill/>
          <a:ln w="9525">
            <a:noFill/>
          </a:ln>
        </p:spPr>
        <p:txBody>
          <a:bodyPr wrap="square" anchor="t" anchorCtr="0">
            <a:spAutoFit/>
          </a:bodyPr>
          <a:p>
            <a:pPr algn="dist"/>
            <a:r>
              <a:rPr lang="zh-CN" altLang="en-US" sz="1200" dirty="0">
                <a:solidFill>
                  <a:srgbClr val="3F3F3F"/>
                </a:solidFill>
                <a:latin typeface="仿宋" panose="02010609060101010101" charset="-122"/>
                <a:ea typeface="仿宋" panose="02010609060101010101" charset="-122"/>
                <a:sym typeface="Arial" panose="020B0604020202020204" pitchFamily="34" charset="0"/>
              </a:rPr>
              <a:t> </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p:txBody>
      </p:sp>
    </p:spTree>
    <p:custDataLst>
      <p:tags r:id="rId2"/>
    </p:custDataLst>
  </p:cSld>
  <p:clrMapOvr>
    <a:masterClrMapping/>
  </p:clrMapOvr>
  <p:transition spd="slow"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iterate type="lt">
                                    <p:tmPct val="10000"/>
                                  </p:iterate>
                                  <p:childTnLst>
                                    <p:set>
                                      <p:cBhvr>
                                        <p:cTn id="6" dur="1" fill="hold">
                                          <p:stCondLst>
                                            <p:cond delay="0"/>
                                          </p:stCondLst>
                                        </p:cTn>
                                        <p:tgtEl>
                                          <p:spTgt spid="127"/>
                                        </p:tgtEl>
                                        <p:attrNameLst>
                                          <p:attrName>style.visibility</p:attrName>
                                        </p:attrNameLst>
                                      </p:cBhvr>
                                      <p:to>
                                        <p:strVal val="visible"/>
                                      </p:to>
                                    </p:set>
                                    <p:anim calcmode="lin" valueType="num">
                                      <p:cBhvr>
                                        <p:cTn id="7" dur="1000" fill="hold"/>
                                        <p:tgtEl>
                                          <p:spTgt spid="127"/>
                                        </p:tgtEl>
                                        <p:attrNameLst>
                                          <p:attrName>ppt_x</p:attrName>
                                        </p:attrNameLst>
                                      </p:cBhvr>
                                      <p:tavLst>
                                        <p:tav tm="0">
                                          <p:val>
                                            <p:strVal val="1+#ppt_w/2"/>
                                          </p:val>
                                        </p:tav>
                                        <p:tav tm="100000">
                                          <p:val>
                                            <p:strVal val="#ppt_x"/>
                                          </p:val>
                                        </p:tav>
                                      </p:tavLst>
                                    </p:anim>
                                    <p:anim calcmode="lin" valueType="num">
                                      <p:cBhvr>
                                        <p:cTn id="8" dur="1000" fill="hold"/>
                                        <p:tgtEl>
                                          <p:spTgt spid="127"/>
                                        </p:tgtEl>
                                        <p:attrNameLst>
                                          <p:attrName>ppt_y</p:attrName>
                                        </p:attrNameLst>
                                      </p:cBhvr>
                                      <p:tavLst>
                                        <p:tav tm="0">
                                          <p:val>
                                            <p:strVal val="#ppt_y"/>
                                          </p:val>
                                        </p:tav>
                                        <p:tav tm="100000">
                                          <p:val>
                                            <p:strVal val="#ppt_y"/>
                                          </p:val>
                                        </p:tav>
                                      </p:tavLst>
                                    </p:anim>
                                  </p:childTnLst>
                                </p:cTn>
                              </p:par>
                            </p:childTnLst>
                          </p:cTn>
                        </p:par>
                        <p:par>
                          <p:cTn id="9" fill="hold">
                            <p:stCondLst>
                              <p:cond delay="27299"/>
                            </p:stCondLst>
                            <p:childTnLst>
                              <p:par>
                                <p:cTn id="10" presetID="27" presetClass="emph" presetSubtype="0" fill="remove" grpId="1" nodeType="afterEffect">
                                  <p:stCondLst>
                                    <p:cond delay="0"/>
                                  </p:stCondLst>
                                  <p:iterate type="lt">
                                    <p:tmPct val="15000"/>
                                  </p:iterate>
                                  <p:childTnLst>
                                    <p:animClr clrSpc="rgb" dir="cw">
                                      <p:cBhvr override="childStyle">
                                        <p:cTn id="11" dur="500" autoRev="1" fill="remove"/>
                                        <p:tgtEl>
                                          <p:spTgt spid="127"/>
                                        </p:tgtEl>
                                        <p:attrNameLst>
                                          <p:attrName>style.color</p:attrName>
                                        </p:attrNameLst>
                                      </p:cBhvr>
                                      <p:to>
                                        <a:schemeClr val="bg1"/>
                                      </p:to>
                                    </p:animClr>
                                    <p:animClr clrSpc="rgb" dir="cw">
                                      <p:cBhvr>
                                        <p:cTn id="12" dur="500" autoRev="1" fill="remove"/>
                                        <p:tgtEl>
                                          <p:spTgt spid="127"/>
                                        </p:tgtEl>
                                        <p:attrNameLst>
                                          <p:attrName>fillcolor</p:attrName>
                                        </p:attrNameLst>
                                      </p:cBhvr>
                                      <p:to>
                                        <a:schemeClr val="bg1"/>
                                      </p:to>
                                    </p:animClr>
                                    <p:set>
                                      <p:cBhvr>
                                        <p:cTn id="13" dur="500" autoRev="1" fill="remove"/>
                                        <p:tgtEl>
                                          <p:spTgt spid="127"/>
                                        </p:tgtEl>
                                        <p:attrNameLst>
                                          <p:attrName>fill.type</p:attrName>
                                        </p:attrNameLst>
                                      </p:cBhvr>
                                      <p:to>
                                        <p:strVal val="solid"/>
                                      </p:to>
                                    </p:set>
                                    <p:set>
                                      <p:cBhvr>
                                        <p:cTn id="14" dur="500" autoRev="1" fill="remove"/>
                                        <p:tgtEl>
                                          <p:spTgt spid="127"/>
                                        </p:tgtEl>
                                        <p:attrNameLst>
                                          <p:attrName>fill.on</p:attrName>
                                        </p:attrNameLst>
                                      </p:cBhvr>
                                      <p:to>
                                        <p:strVal val="true"/>
                                      </p:to>
                                    </p:set>
                                  </p:childTnLst>
                                </p:cTn>
                              </p:par>
                            </p:childTnLst>
                          </p:cTn>
                        </p:par>
                        <p:par>
                          <p:cTn id="15" fill="hold">
                            <p:stCondLst>
                              <p:cond delay="67750"/>
                            </p:stCondLst>
                            <p:childTnLst>
                              <p:par>
                                <p:cTn id="16" presetID="2" presetClass="entr" presetSubtype="2" fill="hold" grpId="0" nodeType="afterEffect">
                                  <p:stCondLst>
                                    <p:cond delay="0"/>
                                  </p:stCondLst>
                                  <p:iterate type="lt">
                                    <p:tmPct val="10000"/>
                                  </p:iterate>
                                  <p:childTnLst>
                                    <p:set>
                                      <p:cBhvr>
                                        <p:cTn id="17" dur="1" fill="hold">
                                          <p:stCondLst>
                                            <p:cond delay="0"/>
                                          </p:stCondLst>
                                        </p:cTn>
                                        <p:tgtEl>
                                          <p:spTgt spid="70"/>
                                        </p:tgtEl>
                                        <p:attrNameLst>
                                          <p:attrName>style.visibility</p:attrName>
                                        </p:attrNameLst>
                                      </p:cBhvr>
                                      <p:to>
                                        <p:strVal val="visible"/>
                                      </p:to>
                                    </p:set>
                                    <p:anim calcmode="lin" valueType="num">
                                      <p:cBhvr>
                                        <p:cTn id="18" dur="1000" fill="hold"/>
                                        <p:tgtEl>
                                          <p:spTgt spid="70"/>
                                        </p:tgtEl>
                                        <p:attrNameLst>
                                          <p:attrName>ppt_x</p:attrName>
                                        </p:attrNameLst>
                                      </p:cBhvr>
                                      <p:tavLst>
                                        <p:tav tm="0">
                                          <p:val>
                                            <p:strVal val="1+#ppt_w/2"/>
                                          </p:val>
                                        </p:tav>
                                        <p:tav tm="100000">
                                          <p:val>
                                            <p:strVal val="#ppt_x"/>
                                          </p:val>
                                        </p:tav>
                                      </p:tavLst>
                                    </p:anim>
                                    <p:anim calcmode="lin" valueType="num">
                                      <p:cBhvr>
                                        <p:cTn id="19" dur="1000" fill="hold"/>
                                        <p:tgtEl>
                                          <p:spTgt spid="70"/>
                                        </p:tgtEl>
                                        <p:attrNameLst>
                                          <p:attrName>ppt_y</p:attrName>
                                        </p:attrNameLst>
                                      </p:cBhvr>
                                      <p:tavLst>
                                        <p:tav tm="0">
                                          <p:val>
                                            <p:strVal val="#ppt_y"/>
                                          </p:val>
                                        </p:tav>
                                        <p:tav tm="100000">
                                          <p:val>
                                            <p:strVal val="#ppt_y"/>
                                          </p:val>
                                        </p:tav>
                                      </p:tavLst>
                                    </p:anim>
                                  </p:childTnLst>
                                </p:cTn>
                              </p:par>
                            </p:childTnLst>
                          </p:cTn>
                        </p:par>
                        <p:par>
                          <p:cTn id="20" fill="hold">
                            <p:stCondLst>
                              <p:cond delay="68750"/>
                            </p:stCondLst>
                            <p:childTnLst>
                              <p:par>
                                <p:cTn id="21" presetID="27" presetClass="emph" presetSubtype="0" fill="remove" grpId="1" nodeType="afterEffect">
                                  <p:stCondLst>
                                    <p:cond delay="0"/>
                                  </p:stCondLst>
                                  <p:iterate type="lt">
                                    <p:tmPct val="15000"/>
                                  </p:iterate>
                                  <p:childTnLst>
                                    <p:animClr clrSpc="rgb" dir="cw">
                                      <p:cBhvr override="childStyle">
                                        <p:cTn id="22" dur="500" autoRev="1" fill="remove"/>
                                        <p:tgtEl>
                                          <p:spTgt spid="70"/>
                                        </p:tgtEl>
                                        <p:attrNameLst>
                                          <p:attrName>style.color</p:attrName>
                                        </p:attrNameLst>
                                      </p:cBhvr>
                                      <p:to>
                                        <a:schemeClr val="bg1"/>
                                      </p:to>
                                    </p:animClr>
                                    <p:animClr clrSpc="rgb" dir="cw">
                                      <p:cBhvr>
                                        <p:cTn id="23" dur="500" autoRev="1" fill="remove"/>
                                        <p:tgtEl>
                                          <p:spTgt spid="70"/>
                                        </p:tgtEl>
                                        <p:attrNameLst>
                                          <p:attrName>fillcolor</p:attrName>
                                        </p:attrNameLst>
                                      </p:cBhvr>
                                      <p:to>
                                        <a:schemeClr val="bg1"/>
                                      </p:to>
                                    </p:animClr>
                                    <p:set>
                                      <p:cBhvr>
                                        <p:cTn id="24" dur="500" autoRev="1" fill="remove"/>
                                        <p:tgtEl>
                                          <p:spTgt spid="70"/>
                                        </p:tgtEl>
                                        <p:attrNameLst>
                                          <p:attrName>fill.type</p:attrName>
                                        </p:attrNameLst>
                                      </p:cBhvr>
                                      <p:to>
                                        <p:strVal val="solid"/>
                                      </p:to>
                                    </p:set>
                                    <p:set>
                                      <p:cBhvr>
                                        <p:cTn id="25" dur="500" autoRev="1" fill="remove"/>
                                        <p:tgtEl>
                                          <p:spTgt spid="70"/>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 grpId="0"/>
      <p:bldP spid="127" grpId="1"/>
      <p:bldP spid="70" grpId="0"/>
      <p:bldP spid="70"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cxnSp>
        <p:nvCxnSpPr>
          <p:cNvPr id="9" name="Straight Connector 8"/>
          <p:cNvCxnSpPr/>
          <p:nvPr/>
        </p:nvCxnSpPr>
        <p:spPr>
          <a:xfrm>
            <a:off x="5000625" y="3698875"/>
            <a:ext cx="0" cy="207963"/>
          </a:xfrm>
          <a:prstGeom prst="line">
            <a:avLst/>
          </a:prstGeom>
          <a:ln w="25400">
            <a:solidFill>
              <a:schemeClr val="tx1">
                <a:alpha val="1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7208838" y="3698875"/>
            <a:ext cx="0" cy="207963"/>
          </a:xfrm>
          <a:prstGeom prst="line">
            <a:avLst/>
          </a:prstGeom>
          <a:ln w="25400">
            <a:solidFill>
              <a:schemeClr val="tx1">
                <a:alpha val="10000"/>
              </a:schemeClr>
            </a:solidFill>
          </a:ln>
        </p:spPr>
        <p:style>
          <a:lnRef idx="1">
            <a:schemeClr val="accent1"/>
          </a:lnRef>
          <a:fillRef idx="0">
            <a:schemeClr val="accent1"/>
          </a:fillRef>
          <a:effectRef idx="0">
            <a:schemeClr val="accent1"/>
          </a:effectRef>
          <a:fontRef idx="minor">
            <a:schemeClr val="tx1"/>
          </a:fontRef>
        </p:style>
      </p:cxnSp>
      <p:sp>
        <p:nvSpPr>
          <p:cNvPr id="31" name="文本框 30"/>
          <p:cNvSpPr txBox="1"/>
          <p:nvPr/>
        </p:nvSpPr>
        <p:spPr>
          <a:xfrm>
            <a:off x="395288" y="1235075"/>
            <a:ext cx="5072063" cy="4983163"/>
          </a:xfrm>
          <a:prstGeom prst="rect">
            <a:avLst/>
          </a:prstGeom>
          <a:noFill/>
        </p:spPr>
        <p:txBody>
          <a:bodyPr wrap="square" rtlCol="0">
            <a:noAutofit/>
          </a:bodyPr>
          <a:lstStyle/>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管理综合行政执法不予行政处罚和从轻减轻行政处罚事项清单》，请局属各单位、机关各科室认真贯彻执行。</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各县（区）城市管理综合行政执法局、高新区综合行政执法队参照执行。</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附件：阳泉市城市管理综合行政执法不予行政处罚和从轻减轻行政处罚事项清单</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endPar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endPar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阳泉市城市管理综合行政执法局</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2026</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年</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2</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月</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5</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日</a:t>
            </a:r>
            <a:endPar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endPar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endPar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en-US"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  </a:t>
            </a:r>
            <a:endPar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阳泉市城市管理综合行政执法局办公室</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              2026</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年</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2</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月</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5</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日印发</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en-US"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  </a:t>
            </a:r>
            <a:endPar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p:txBody>
      </p:sp>
      <p:cxnSp>
        <p:nvCxnSpPr>
          <p:cNvPr id="8" name="直接连接符 7"/>
          <p:cNvCxnSpPr/>
          <p:nvPr/>
        </p:nvCxnSpPr>
        <p:spPr>
          <a:xfrm>
            <a:off x="17463" y="125888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5715000" y="125888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pic>
        <p:nvPicPr>
          <p:cNvPr id="7175" name="图片 32" descr="灰色线条背景"/>
          <p:cNvPicPr>
            <a:picLocks noChangeAspect="1"/>
          </p:cNvPicPr>
          <p:nvPr>
            <p:custDataLst>
              <p:tags r:id="rId2"/>
            </p:custDataLst>
          </p:nvPr>
        </p:nvPicPr>
        <p:blipFill>
          <a:blip r:embed="rId3"/>
          <a:srcRect l="26982" t="76981" r="32338" b="8298"/>
          <a:stretch>
            <a:fillRect/>
          </a:stretch>
        </p:blipFill>
        <p:spPr>
          <a:xfrm rot="-5400000">
            <a:off x="4584700" y="1858963"/>
            <a:ext cx="5159375" cy="3959225"/>
          </a:xfrm>
          <a:prstGeom prst="rect">
            <a:avLst/>
          </a:prstGeom>
          <a:noFill/>
          <a:ln w="9525">
            <a:noFill/>
          </a:ln>
        </p:spPr>
      </p:pic>
    </p:spTree>
  </p:cSld>
  <p:clrMapOvr>
    <a:masterClrMapping/>
  </p:clrMapOvr>
  <p:transition spd="slow"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p:cTn id="7" dur="500" fill="hold"/>
                                        <p:tgtEl>
                                          <p:spTgt spid="31"/>
                                        </p:tgtEl>
                                        <p:attrNameLst>
                                          <p:attrName>ppt_x</p:attrName>
                                        </p:attrNameLst>
                                      </p:cBhvr>
                                      <p:tavLst>
                                        <p:tav tm="0">
                                          <p:val>
                                            <p:strVal val="#ppt_x"/>
                                          </p:val>
                                        </p:tav>
                                        <p:tav tm="100000">
                                          <p:val>
                                            <p:strVal val="#ppt_x"/>
                                          </p:val>
                                        </p:tav>
                                      </p:tavLst>
                                    </p:anim>
                                    <p:anim calcmode="lin" valueType="num">
                                      <p:cBhvr>
                                        <p:cTn id="8"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tags/tag1.xml><?xml version="1.0" encoding="utf-8"?>
<p:tagLst xmlns:p="http://schemas.openxmlformats.org/presentationml/2006/main">
  <p:tag name="KSO_WM_TEMPLATE_TOPIC_ID" val="2869567"/>
  <p:tag name="KSO_WM_TEMPLATE_OUTLINE_ID" val="6"/>
  <p:tag name="KSO_WM_TEMPLATE_SCENE_ID" val="1"/>
  <p:tag name="KSO_WM_TEMPLATE_JOB_ID" val="6"/>
  <p:tag name="KSO_WM_TEMPLATE_TOPIC_DEFAULT" val="0"/>
</p:tagLst>
</file>

<file path=ppt/tags/tag2.xml><?xml version="1.0" encoding="utf-8"?>
<p:tagLst xmlns:p="http://schemas.openxmlformats.org/presentationml/2006/main">
  <p:tag name="KSO_WM_UNIT_PLACING_PICTURE_USER_VIEWPORT" val="{&quot;height&quot;:6234,&quot;width&quot;:8124.749606299212}"/>
</p:tagLst>
</file>

<file path=ppt/tags/tag3.xml><?xml version="1.0" encoding="utf-8"?>
<p:tagLst xmlns:p="http://schemas.openxmlformats.org/presentationml/2006/main">
  <p:tag name="KSO_WPP_MARK_KEY" val="0c186383-8b7a-4889-aeea-853a12739275"/>
  <p:tag name="COMMONDATA" val="eyJoZGlkIjoiYzQ3N2I4NDM3YjIxMGU1MGI5Y2ZhNjdmYTQ4ZTk5MWYifQ=="/>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524</Words>
  <Application>WPS 演示</Application>
  <PresentationFormat/>
  <Paragraphs>25</Paragraphs>
  <Slides>2</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vt:i4>
      </vt:variant>
    </vt:vector>
  </HeadingPairs>
  <TitlesOfParts>
    <vt:vector size="11" baseType="lpstr">
      <vt:lpstr>Arial</vt:lpstr>
      <vt:lpstr>宋体</vt:lpstr>
      <vt:lpstr>Wingdings</vt:lpstr>
      <vt:lpstr>黑体</vt:lpstr>
      <vt:lpstr>仿宋</vt:lpstr>
      <vt:lpstr>微软雅黑</vt:lpstr>
      <vt:lpstr>Arial Unicode MS</vt:lpstr>
      <vt:lpstr>Calibri</vt:lpstr>
      <vt:lpstr>默认设计模板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旋风少女霍天真</cp:lastModifiedBy>
  <cp:revision>13</cp:revision>
  <dcterms:created xsi:type="dcterms:W3CDTF">2022-03-09T09:49:00Z</dcterms:created>
  <dcterms:modified xsi:type="dcterms:W3CDTF">2026-03-09T09:12:25Z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2052-12.1.0.25225</vt:lpwstr>
  </property>
  <property fmtid="{D5CDD505-2E9C-101B-9397-08002B2CF9AE}" pid="3" name="ICV">
    <vt:lpwstr>ACA5FDC4491241A781EA7AB2843CA032_13</vt:lpwstr>
  </property>
</Properties>
</file>