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65" r:id="rId4"/>
    <p:sldId id="266" r:id="rId5"/>
  </p:sldIdLst>
  <p:sldSz cx="9144000" cy="6858000" type="screen4x3"/>
  <p:notesSz cx="6858000" cy="9144000"/>
  <p:custDataLst>
    <p:tags r:id="rId9"/>
  </p:custDataLst>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96" userDrawn="1">
          <p15:clr>
            <a:srgbClr val="A4A3A4"/>
          </p15:clr>
        </p15:guide>
        <p15:guide id="2" pos="288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69" d="100"/>
          <a:sy n="69" d="100"/>
        </p:scale>
        <p:origin x="-138" y="-102"/>
      </p:cViewPr>
      <p:guideLst>
        <p:guide orient="horz" pos="2196"/>
        <p:guide pos="2888"/>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tags" Target="tags/tag4.xml"/><Relationship Id="rId8" Type="http://schemas.openxmlformats.org/officeDocument/2006/relationships/tableStyles" Target="tableStyles.xml"/><Relationship Id="rId7" Type="http://schemas.openxmlformats.org/officeDocument/2006/relationships/viewProps" Target="viewProps.xml"/><Relationship Id="rId6" Type="http://schemas.openxmlformats.org/officeDocument/2006/relationships/presProps" Target="presProps.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1027" name="文本占位符 1026"/>
          <p:cNvSpPr>
            <a:spLocks noGrp="1"/>
          </p:cNvSpPr>
          <p:nvPr>
            <p:ph type="body"/>
          </p:nvPr>
        </p:nvSpPr>
        <p:spPr>
          <a:xfrm>
            <a:off x="457200" y="1600200"/>
            <a:ext cx="8229600" cy="4525963"/>
          </a:xfrm>
          <a:prstGeom prst="rect">
            <a:avLst/>
          </a:prstGeom>
          <a:noFill/>
          <a:ln w="9525">
            <a:noFill/>
          </a:ln>
        </p:spPr>
        <p:txBody>
          <a:bodyPr anchor="t" anchorCtr="0"/>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1.png"/><Relationship Id="rId2" Type="http://schemas.openxmlformats.org/officeDocument/2006/relationships/tags" Target="../tags/tag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hyperlink" Target="mailto:cgjzftcwt1122@163.com&#12290;" TargetMode="External"/><Relationship Id="rId2" Type="http://schemas.openxmlformats.org/officeDocument/2006/relationships/image" Target="../media/image1.png"/><Relationship Id="rId1" Type="http://schemas.openxmlformats.org/officeDocument/2006/relationships/tags" Target="../tags/tag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矩形 1"/>
          <p:cNvSpPr/>
          <p:nvPr/>
        </p:nvSpPr>
        <p:spPr>
          <a:xfrm>
            <a:off x="0" y="0"/>
            <a:ext cx="9144000" cy="6880225"/>
          </a:xfrm>
          <a:prstGeom prst="rect">
            <a:avLst/>
          </a:prstGeom>
          <a:gradFill>
            <a:gsLst>
              <a:gs pos="0">
                <a:srgbClr val="F0F0EF"/>
              </a:gs>
              <a:gs pos="96000">
                <a:srgbClr val="FDFDFD"/>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cs typeface="+mn-ea"/>
              <a:sym typeface="+mn-lt"/>
            </a:endParaRPr>
          </a:p>
        </p:txBody>
      </p:sp>
      <p:pic>
        <p:nvPicPr>
          <p:cNvPr id="6146" name="图片 32" descr="灰色线条背景"/>
          <p:cNvPicPr>
            <a:picLocks noChangeAspect="1"/>
          </p:cNvPicPr>
          <p:nvPr/>
        </p:nvPicPr>
        <p:blipFill>
          <a:blip r:embed="rId1"/>
          <a:srcRect l="26982" t="76981" r="32338" b="8298"/>
          <a:stretch>
            <a:fillRect/>
          </a:stretch>
        </p:blipFill>
        <p:spPr>
          <a:xfrm rot="-5400000">
            <a:off x="4351338" y="1446213"/>
            <a:ext cx="5159375" cy="3959225"/>
          </a:xfrm>
          <a:prstGeom prst="rect">
            <a:avLst/>
          </a:prstGeom>
          <a:noFill/>
          <a:ln w="9525">
            <a:noFill/>
          </a:ln>
        </p:spPr>
      </p:pic>
      <p:sp>
        <p:nvSpPr>
          <p:cNvPr id="127" name="文本框 126"/>
          <p:cNvSpPr txBox="1"/>
          <p:nvPr/>
        </p:nvSpPr>
        <p:spPr>
          <a:xfrm>
            <a:off x="539750" y="2852738"/>
            <a:ext cx="5010150" cy="3076575"/>
          </a:xfrm>
          <a:prstGeom prst="rect">
            <a:avLst/>
          </a:prstGeom>
          <a:noFill/>
          <a:ln w="9525">
            <a:noFill/>
          </a:ln>
        </p:spPr>
        <p:txBody>
          <a:bodyPr wrap="square" anchor="t" anchorCtr="0">
            <a:spAutoFit/>
          </a:bodyPr>
          <a:p>
            <a:r>
              <a:rPr lang="en-US" altLang="zh-CN" sz="1400" b="1" dirty="0">
                <a:solidFill>
                  <a:srgbClr val="3F3F3F"/>
                </a:solidFill>
                <a:latin typeface="黑体" panose="02010609060101010101" charset="-122"/>
                <a:ea typeface="黑体" panose="02010609060101010101" charset="-122"/>
                <a:sym typeface="Arial" panose="020B0604020202020204" pitchFamily="34" charset="0"/>
              </a:rPr>
              <a:t>   </a:t>
            </a:r>
            <a:endParaRPr lang="zh-CN" altLang="en-US" sz="1400" b="1" dirty="0">
              <a:solidFill>
                <a:srgbClr val="3F3F3F"/>
              </a:solidFill>
              <a:latin typeface="黑体" panose="02010609060101010101" charset="-122"/>
              <a:ea typeface="黑体" panose="02010609060101010101" charset="-122"/>
              <a:sym typeface="Arial" panose="020B0604020202020204" pitchFamily="34" charset="0"/>
            </a:endParaRPr>
          </a:p>
          <a:p>
            <a:pPr algn="ctr"/>
            <a:endParaRPr lang="en-US" altLang="zh-CN" sz="1200" dirty="0">
              <a:solidFill>
                <a:srgbClr val="3F3F3F"/>
              </a:solidFill>
              <a:latin typeface="仿宋" panose="02010609060101010101" charset="-122"/>
              <a:ea typeface="仿宋" panose="02010609060101010101" charset="-122"/>
              <a:sym typeface="Arial" panose="020B0604020202020204" pitchFamily="34" charset="0"/>
            </a:endParaRPr>
          </a:p>
          <a:p>
            <a:pPr algn="ctr"/>
            <a:r>
              <a:rPr lang="zh-CN" altLang="en-US" sz="1200" dirty="0">
                <a:solidFill>
                  <a:srgbClr val="3F3F3F"/>
                </a:solidFill>
                <a:latin typeface="仿宋" panose="02010609060101010101" charset="-122"/>
                <a:ea typeface="仿宋" panose="02010609060101010101" charset="-122"/>
                <a:sym typeface="Arial" panose="020B0604020202020204" pitchFamily="34" charset="0"/>
              </a:rPr>
              <a:t>关于开展2026年“民法典宣传月”暨全民国家安全教育日普法宣传活动的通知</a:t>
            </a:r>
            <a:endParaRPr lang="zh-CN" altLang="en-US" sz="1200" dirty="0">
              <a:solidFill>
                <a:srgbClr val="3F3F3F"/>
              </a:solidFill>
              <a:latin typeface="仿宋" panose="02010609060101010101" charset="-122"/>
              <a:ea typeface="仿宋" panose="02010609060101010101" charset="-122"/>
              <a:sym typeface="Arial" panose="020B0604020202020204" pitchFamily="34" charset="0"/>
            </a:endParaRPr>
          </a:p>
          <a:p>
            <a:pPr algn="l"/>
            <a:r>
              <a:rPr lang="zh-CN" altLang="en-US" sz="1200" dirty="0">
                <a:solidFill>
                  <a:srgbClr val="3F3F3F"/>
                </a:solidFill>
                <a:latin typeface="仿宋" panose="02010609060101010101" charset="-122"/>
                <a:ea typeface="仿宋" panose="02010609060101010101" charset="-122"/>
                <a:sym typeface="Arial" panose="020B0604020202020204" pitchFamily="34" charset="0"/>
              </a:rPr>
              <a:t>局属各单位、机关各科室：</a:t>
            </a:r>
            <a:endParaRPr lang="zh-CN" altLang="en-US" sz="1200" dirty="0">
              <a:solidFill>
                <a:srgbClr val="3F3F3F"/>
              </a:solidFill>
              <a:latin typeface="仿宋" panose="02010609060101010101" charset="-122"/>
              <a:ea typeface="仿宋" panose="02010609060101010101" charset="-122"/>
              <a:sym typeface="Arial" panose="020B0604020202020204" pitchFamily="34" charset="0"/>
            </a:endParaRPr>
          </a:p>
          <a:p>
            <a:pPr algn="l"/>
            <a:r>
              <a:rPr lang="zh-CN" altLang="en-US" sz="1200" dirty="0">
                <a:solidFill>
                  <a:srgbClr val="3F3F3F"/>
                </a:solidFill>
                <a:latin typeface="仿宋" panose="02010609060101010101" charset="-122"/>
                <a:ea typeface="仿宋" panose="02010609060101010101" charset="-122"/>
                <a:sym typeface="Arial" panose="020B0604020202020204" pitchFamily="34" charset="0"/>
              </a:rPr>
              <a:t>今年4月15日是第十一个全民国家安全教育日、5月是第六个“民法典宣传月”。为深入贯彻落实习近平总书记关于加强国家安全教育的重要指示批示精神，推动民法典贯彻实施，促进全社会尊法学法守法用法，按照市委依法治市办和市司法局部署要求，现就组织开展2026年民法典和全民国家安全教育日普法宣传活动有关事项通知如下：</a:t>
            </a:r>
            <a:endParaRPr lang="zh-CN" altLang="en-US" sz="1200" dirty="0">
              <a:solidFill>
                <a:srgbClr val="3F3F3F"/>
              </a:solidFill>
              <a:latin typeface="仿宋" panose="02010609060101010101" charset="-122"/>
              <a:ea typeface="仿宋" panose="02010609060101010101" charset="-122"/>
              <a:sym typeface="Arial" panose="020B0604020202020204" pitchFamily="34" charset="0"/>
            </a:endParaRPr>
          </a:p>
          <a:p>
            <a:pPr algn="l"/>
            <a:r>
              <a:rPr lang="zh-CN" altLang="en-US" sz="1200" dirty="0">
                <a:solidFill>
                  <a:srgbClr val="3F3F3F"/>
                </a:solidFill>
                <a:latin typeface="仿宋" panose="02010609060101010101" charset="-122"/>
                <a:ea typeface="仿宋" panose="02010609060101010101" charset="-122"/>
                <a:sym typeface="Arial" panose="020B0604020202020204" pitchFamily="34" charset="0"/>
              </a:rPr>
              <a:t>一、总体要求</a:t>
            </a:r>
            <a:endParaRPr lang="zh-CN" altLang="en-US" sz="1200" dirty="0">
              <a:solidFill>
                <a:srgbClr val="3F3F3F"/>
              </a:solidFill>
              <a:latin typeface="仿宋" panose="02010609060101010101" charset="-122"/>
              <a:ea typeface="仿宋" panose="02010609060101010101" charset="-122"/>
              <a:sym typeface="Arial" panose="020B0604020202020204" pitchFamily="34" charset="0"/>
            </a:endParaRPr>
          </a:p>
          <a:p>
            <a:pPr algn="l"/>
            <a:r>
              <a:rPr lang="zh-CN" altLang="en-US" sz="1200" dirty="0">
                <a:solidFill>
                  <a:srgbClr val="3F3F3F"/>
                </a:solidFill>
                <a:latin typeface="仿宋" panose="02010609060101010101" charset="-122"/>
                <a:ea typeface="仿宋" panose="02010609060101010101" charset="-122"/>
                <a:sym typeface="Arial" panose="020B0604020202020204" pitchFamily="34" charset="0"/>
              </a:rPr>
              <a:t>坚持以习近平总书记新时代中国特色社会主义思想为指导，全面贯彻党的二十大及二十届历次全会精神，深入学习贯彻习近平法治思想，坚定不移贯彻总体国家安全观，严格执行法治宣传教育法有关规定，深入宣传国家安全、民法典相关法律法规，为维护国家安全和社会稳定营造良好法治环境。</a:t>
            </a:r>
            <a:endParaRPr lang="zh-CN" altLang="en-US" sz="1200" dirty="0">
              <a:solidFill>
                <a:srgbClr val="3F3F3F"/>
              </a:solidFill>
              <a:latin typeface="仿宋" panose="02010609060101010101" charset="-122"/>
              <a:ea typeface="仿宋" panose="02010609060101010101" charset="-122"/>
              <a:sym typeface="Arial" panose="020B0604020202020204" pitchFamily="34" charset="0"/>
            </a:endParaRPr>
          </a:p>
        </p:txBody>
      </p:sp>
      <p:sp>
        <p:nvSpPr>
          <p:cNvPr id="68" name="文本框 67"/>
          <p:cNvSpPr txBox="1"/>
          <p:nvPr/>
        </p:nvSpPr>
        <p:spPr>
          <a:xfrm>
            <a:off x="2051050" y="2349500"/>
            <a:ext cx="1795463" cy="252730"/>
          </a:xfrm>
          <a:prstGeom prst="rect">
            <a:avLst/>
          </a:prstGeom>
          <a:noFill/>
          <a:ln>
            <a:solidFill>
              <a:srgbClr val="3F3F3F"/>
            </a:solidFill>
          </a:ln>
          <a:extLst>
            <a:ext uri="{909E8E84-426E-40DD-AFC4-6F175D3DCCD1}">
              <a14:hiddenFill xmlns:a14="http://schemas.microsoft.com/office/drawing/2010/main">
                <a:solidFill>
                  <a:srgbClr val="1072BE"/>
                </a:solidFill>
              </a14:hiddenFill>
            </a:ext>
          </a:extLst>
        </p:spPr>
        <p:txBody>
          <a:bodyPr wrap="square" rtlCol="0">
            <a:spAutoFit/>
          </a:bodyPr>
          <a:lstStyle/>
          <a:p>
            <a:pPr algn="ctr"/>
            <a:r>
              <a:rPr kumimoji="1" lang="zh-CN" altLang="en-US" sz="1050" noProof="1" dirty="0">
                <a:solidFill>
                  <a:srgbClr val="3F3F3F"/>
                </a:solidFill>
                <a:latin typeface="仿宋" panose="02010609060101010101" charset="-122"/>
                <a:ea typeface="仿宋" panose="02010609060101010101" charset="-122"/>
                <a:cs typeface="仿宋" panose="02010609060101010101" charset="-122"/>
                <a:sym typeface="+mn-lt"/>
              </a:rPr>
              <a:t> </a:t>
            </a:r>
            <a:r>
              <a:rPr lang="zh-CN" altLang="en-US" sz="1050" dirty="0">
                <a:solidFill>
                  <a:srgbClr val="3F3F3F"/>
                </a:solidFill>
                <a:latin typeface="仿宋" panose="02010609060101010101" charset="-122"/>
                <a:ea typeface="仿宋" panose="02010609060101010101" charset="-122"/>
                <a:sym typeface="Arial" panose="020B0604020202020204" pitchFamily="34" charset="0"/>
              </a:rPr>
              <a:t>阳城发〔2026〕35号</a:t>
            </a:r>
            <a:endParaRPr lang="zh-CN" altLang="en-US" sz="1050" noProof="1">
              <a:solidFill>
                <a:schemeClr val="tx1">
                  <a:lumMod val="75000"/>
                  <a:lumOff val="25000"/>
                </a:schemeClr>
              </a:solidFill>
              <a:latin typeface="仿宋" panose="02010609060101010101" charset="-122"/>
              <a:ea typeface="仿宋" panose="02010609060101010101" charset="-122"/>
              <a:cs typeface="仿宋" panose="02010609060101010101" charset="-122"/>
              <a:sym typeface="+mn-lt"/>
            </a:endParaRPr>
          </a:p>
        </p:txBody>
      </p:sp>
      <p:sp>
        <p:nvSpPr>
          <p:cNvPr id="70" name="文本框 69"/>
          <p:cNvSpPr txBox="1"/>
          <p:nvPr/>
        </p:nvSpPr>
        <p:spPr>
          <a:xfrm>
            <a:off x="2846388" y="1049338"/>
            <a:ext cx="1411287" cy="276225"/>
          </a:xfrm>
          <a:prstGeom prst="rect">
            <a:avLst/>
          </a:prstGeom>
          <a:noFill/>
          <a:ln w="9525">
            <a:noFill/>
          </a:ln>
        </p:spPr>
        <p:txBody>
          <a:bodyPr wrap="square" anchor="t" anchorCtr="0">
            <a:spAutoFit/>
          </a:bodyPr>
          <a:p>
            <a:pPr algn="dist"/>
            <a:r>
              <a:rPr lang="zh-CN" altLang="en-US" sz="1200" dirty="0">
                <a:solidFill>
                  <a:srgbClr val="3F3F3F"/>
                </a:solidFill>
                <a:latin typeface="仿宋" panose="02010609060101010101" charset="-122"/>
                <a:ea typeface="仿宋" panose="02010609060101010101" charset="-122"/>
                <a:sym typeface="Arial" panose="020B0604020202020204" pitchFamily="34" charset="0"/>
              </a:rPr>
              <a:t> </a:t>
            </a:r>
            <a:endParaRPr lang="zh-CN" altLang="en-US" sz="1200" dirty="0">
              <a:solidFill>
                <a:srgbClr val="3F3F3F"/>
              </a:solidFill>
              <a:latin typeface="仿宋" panose="02010609060101010101" charset="-122"/>
              <a:ea typeface="仿宋" panose="02010609060101010101" charset="-122"/>
              <a:sym typeface="Arial" panose="020B0604020202020204" pitchFamily="34" charset="0"/>
            </a:endParaRPr>
          </a:p>
        </p:txBody>
      </p:sp>
    </p:spTree>
    <p:custDataLst>
      <p:tags r:id="rId2"/>
    </p:custDataLst>
  </p:cSld>
  <p:clrMapOvr>
    <a:masterClrMapping/>
  </p:clrMapOvr>
  <p:transition spd="slow"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iterate type="lt">
                                    <p:tmPct val="10000"/>
                                  </p:iterate>
                                  <p:childTnLst>
                                    <p:set>
                                      <p:cBhvr>
                                        <p:cTn id="6" dur="1" fill="hold">
                                          <p:stCondLst>
                                            <p:cond delay="0"/>
                                          </p:stCondLst>
                                        </p:cTn>
                                        <p:tgtEl>
                                          <p:spTgt spid="127"/>
                                        </p:tgtEl>
                                        <p:attrNameLst>
                                          <p:attrName>style.visibility</p:attrName>
                                        </p:attrNameLst>
                                      </p:cBhvr>
                                      <p:to>
                                        <p:strVal val="visible"/>
                                      </p:to>
                                    </p:set>
                                    <p:anim calcmode="lin" valueType="num">
                                      <p:cBhvr>
                                        <p:cTn id="7" dur="1000" fill="hold"/>
                                        <p:tgtEl>
                                          <p:spTgt spid="127"/>
                                        </p:tgtEl>
                                        <p:attrNameLst>
                                          <p:attrName>ppt_x</p:attrName>
                                        </p:attrNameLst>
                                      </p:cBhvr>
                                      <p:tavLst>
                                        <p:tav tm="0">
                                          <p:val>
                                            <p:strVal val="1+#ppt_w/2"/>
                                          </p:val>
                                        </p:tav>
                                        <p:tav tm="100000">
                                          <p:val>
                                            <p:strVal val="#ppt_x"/>
                                          </p:val>
                                        </p:tav>
                                      </p:tavLst>
                                    </p:anim>
                                    <p:anim calcmode="lin" valueType="num">
                                      <p:cBhvr>
                                        <p:cTn id="8" dur="1000" fill="hold"/>
                                        <p:tgtEl>
                                          <p:spTgt spid="127"/>
                                        </p:tgtEl>
                                        <p:attrNameLst>
                                          <p:attrName>ppt_y</p:attrName>
                                        </p:attrNameLst>
                                      </p:cBhvr>
                                      <p:tavLst>
                                        <p:tav tm="0">
                                          <p:val>
                                            <p:strVal val="#ppt_y"/>
                                          </p:val>
                                        </p:tav>
                                        <p:tav tm="100000">
                                          <p:val>
                                            <p:strVal val="#ppt_y"/>
                                          </p:val>
                                        </p:tav>
                                      </p:tavLst>
                                    </p:anim>
                                  </p:childTnLst>
                                </p:cTn>
                              </p:par>
                            </p:childTnLst>
                          </p:cTn>
                        </p:par>
                        <p:par>
                          <p:cTn id="9" fill="hold">
                            <p:stCondLst>
                              <p:cond delay="34799"/>
                            </p:stCondLst>
                            <p:childTnLst>
                              <p:par>
                                <p:cTn id="10" presetID="27" presetClass="emph" presetSubtype="0" fill="remove" grpId="1" nodeType="afterEffect">
                                  <p:stCondLst>
                                    <p:cond delay="0"/>
                                  </p:stCondLst>
                                  <p:iterate type="lt">
                                    <p:tmPct val="15000"/>
                                  </p:iterate>
                                  <p:childTnLst>
                                    <p:animClr clrSpc="rgb" dir="cw">
                                      <p:cBhvr override="childStyle">
                                        <p:cTn id="11" dur="500" autoRev="1" fill="remove"/>
                                        <p:tgtEl>
                                          <p:spTgt spid="127"/>
                                        </p:tgtEl>
                                        <p:attrNameLst>
                                          <p:attrName>style.color</p:attrName>
                                        </p:attrNameLst>
                                      </p:cBhvr>
                                      <p:to>
                                        <a:schemeClr val="bg1"/>
                                      </p:to>
                                    </p:animClr>
                                    <p:animClr clrSpc="rgb" dir="cw">
                                      <p:cBhvr>
                                        <p:cTn id="12" dur="500" autoRev="1" fill="remove"/>
                                        <p:tgtEl>
                                          <p:spTgt spid="127"/>
                                        </p:tgtEl>
                                        <p:attrNameLst>
                                          <p:attrName>fillcolor</p:attrName>
                                        </p:attrNameLst>
                                      </p:cBhvr>
                                      <p:to>
                                        <a:schemeClr val="bg1"/>
                                      </p:to>
                                    </p:animClr>
                                    <p:set>
                                      <p:cBhvr>
                                        <p:cTn id="13" dur="500" autoRev="1" fill="remove"/>
                                        <p:tgtEl>
                                          <p:spTgt spid="127"/>
                                        </p:tgtEl>
                                        <p:attrNameLst>
                                          <p:attrName>fill.type</p:attrName>
                                        </p:attrNameLst>
                                      </p:cBhvr>
                                      <p:to>
                                        <p:strVal val="solid"/>
                                      </p:to>
                                    </p:set>
                                    <p:set>
                                      <p:cBhvr>
                                        <p:cTn id="14" dur="500" autoRev="1" fill="remove"/>
                                        <p:tgtEl>
                                          <p:spTgt spid="127"/>
                                        </p:tgtEl>
                                        <p:attrNameLst>
                                          <p:attrName>fill.on</p:attrName>
                                        </p:attrNameLst>
                                      </p:cBhvr>
                                      <p:to>
                                        <p:strVal val="true"/>
                                      </p:to>
                                    </p:set>
                                  </p:childTnLst>
                                </p:cTn>
                              </p:par>
                            </p:childTnLst>
                          </p:cTn>
                        </p:par>
                        <p:par>
                          <p:cTn id="15" fill="hold">
                            <p:stCondLst>
                              <p:cond delay="86500"/>
                            </p:stCondLst>
                            <p:childTnLst>
                              <p:par>
                                <p:cTn id="16" presetID="2" presetClass="entr" presetSubtype="2" fill="hold" grpId="0" nodeType="afterEffect">
                                  <p:stCondLst>
                                    <p:cond delay="0"/>
                                  </p:stCondLst>
                                  <p:iterate type="lt">
                                    <p:tmPct val="10000"/>
                                  </p:iterate>
                                  <p:childTnLst>
                                    <p:set>
                                      <p:cBhvr>
                                        <p:cTn id="17" dur="1" fill="hold">
                                          <p:stCondLst>
                                            <p:cond delay="0"/>
                                          </p:stCondLst>
                                        </p:cTn>
                                        <p:tgtEl>
                                          <p:spTgt spid="70"/>
                                        </p:tgtEl>
                                        <p:attrNameLst>
                                          <p:attrName>style.visibility</p:attrName>
                                        </p:attrNameLst>
                                      </p:cBhvr>
                                      <p:to>
                                        <p:strVal val="visible"/>
                                      </p:to>
                                    </p:set>
                                    <p:anim calcmode="lin" valueType="num">
                                      <p:cBhvr>
                                        <p:cTn id="18" dur="1000" fill="hold"/>
                                        <p:tgtEl>
                                          <p:spTgt spid="70"/>
                                        </p:tgtEl>
                                        <p:attrNameLst>
                                          <p:attrName>ppt_x</p:attrName>
                                        </p:attrNameLst>
                                      </p:cBhvr>
                                      <p:tavLst>
                                        <p:tav tm="0">
                                          <p:val>
                                            <p:strVal val="1+#ppt_w/2"/>
                                          </p:val>
                                        </p:tav>
                                        <p:tav tm="100000">
                                          <p:val>
                                            <p:strVal val="#ppt_x"/>
                                          </p:val>
                                        </p:tav>
                                      </p:tavLst>
                                    </p:anim>
                                    <p:anim calcmode="lin" valueType="num">
                                      <p:cBhvr>
                                        <p:cTn id="19" dur="1000" fill="hold"/>
                                        <p:tgtEl>
                                          <p:spTgt spid="70"/>
                                        </p:tgtEl>
                                        <p:attrNameLst>
                                          <p:attrName>ppt_y</p:attrName>
                                        </p:attrNameLst>
                                      </p:cBhvr>
                                      <p:tavLst>
                                        <p:tav tm="0">
                                          <p:val>
                                            <p:strVal val="#ppt_y"/>
                                          </p:val>
                                        </p:tav>
                                        <p:tav tm="100000">
                                          <p:val>
                                            <p:strVal val="#ppt_y"/>
                                          </p:val>
                                        </p:tav>
                                      </p:tavLst>
                                    </p:anim>
                                  </p:childTnLst>
                                </p:cTn>
                              </p:par>
                            </p:childTnLst>
                          </p:cTn>
                        </p:par>
                        <p:par>
                          <p:cTn id="20" fill="hold">
                            <p:stCondLst>
                              <p:cond delay="87500"/>
                            </p:stCondLst>
                            <p:childTnLst>
                              <p:par>
                                <p:cTn id="21" presetID="27" presetClass="emph" presetSubtype="0" fill="remove" grpId="1" nodeType="afterEffect">
                                  <p:stCondLst>
                                    <p:cond delay="0"/>
                                  </p:stCondLst>
                                  <p:iterate type="lt">
                                    <p:tmPct val="15000"/>
                                  </p:iterate>
                                  <p:childTnLst>
                                    <p:animClr clrSpc="rgb" dir="cw">
                                      <p:cBhvr override="childStyle">
                                        <p:cTn id="22" dur="500" autoRev="1" fill="remove"/>
                                        <p:tgtEl>
                                          <p:spTgt spid="70"/>
                                        </p:tgtEl>
                                        <p:attrNameLst>
                                          <p:attrName>style.color</p:attrName>
                                        </p:attrNameLst>
                                      </p:cBhvr>
                                      <p:to>
                                        <a:schemeClr val="bg1"/>
                                      </p:to>
                                    </p:animClr>
                                    <p:animClr clrSpc="rgb" dir="cw">
                                      <p:cBhvr>
                                        <p:cTn id="23" dur="500" autoRev="1" fill="remove"/>
                                        <p:tgtEl>
                                          <p:spTgt spid="70"/>
                                        </p:tgtEl>
                                        <p:attrNameLst>
                                          <p:attrName>fillcolor</p:attrName>
                                        </p:attrNameLst>
                                      </p:cBhvr>
                                      <p:to>
                                        <a:schemeClr val="bg1"/>
                                      </p:to>
                                    </p:animClr>
                                    <p:set>
                                      <p:cBhvr>
                                        <p:cTn id="24" dur="500" autoRev="1" fill="remove"/>
                                        <p:tgtEl>
                                          <p:spTgt spid="70"/>
                                        </p:tgtEl>
                                        <p:attrNameLst>
                                          <p:attrName>fill.type</p:attrName>
                                        </p:attrNameLst>
                                      </p:cBhvr>
                                      <p:to>
                                        <p:strVal val="solid"/>
                                      </p:to>
                                    </p:set>
                                    <p:set>
                                      <p:cBhvr>
                                        <p:cTn id="25" dur="500" autoRev="1" fill="remove"/>
                                        <p:tgtEl>
                                          <p:spTgt spid="70"/>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7" grpId="0"/>
      <p:bldP spid="127" grpId="1"/>
      <p:bldP spid="70" grpId="0"/>
      <p:bldP spid="70" grpId="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cxnSp>
        <p:nvCxnSpPr>
          <p:cNvPr id="9" name="Straight Connector 8"/>
          <p:cNvCxnSpPr/>
          <p:nvPr/>
        </p:nvCxnSpPr>
        <p:spPr>
          <a:xfrm>
            <a:off x="5000625" y="3698875"/>
            <a:ext cx="0" cy="207963"/>
          </a:xfrm>
          <a:prstGeom prst="line">
            <a:avLst/>
          </a:prstGeom>
          <a:ln w="25400">
            <a:solidFill>
              <a:schemeClr val="tx1">
                <a:alpha val="10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7208838" y="3698875"/>
            <a:ext cx="0" cy="207963"/>
          </a:xfrm>
          <a:prstGeom prst="line">
            <a:avLst/>
          </a:prstGeom>
          <a:ln w="25400">
            <a:solidFill>
              <a:schemeClr val="tx1">
                <a:alpha val="10000"/>
              </a:schemeClr>
            </a:solidFill>
          </a:ln>
        </p:spPr>
        <p:style>
          <a:lnRef idx="1">
            <a:schemeClr val="accent1"/>
          </a:lnRef>
          <a:fillRef idx="0">
            <a:schemeClr val="accent1"/>
          </a:fillRef>
          <a:effectRef idx="0">
            <a:schemeClr val="accent1"/>
          </a:effectRef>
          <a:fontRef idx="minor">
            <a:schemeClr val="tx1"/>
          </a:fontRef>
        </p:style>
      </p:cxnSp>
      <p:sp>
        <p:nvSpPr>
          <p:cNvPr id="31" name="文本框 30"/>
          <p:cNvSpPr txBox="1"/>
          <p:nvPr/>
        </p:nvSpPr>
        <p:spPr>
          <a:xfrm>
            <a:off x="395605" y="902970"/>
            <a:ext cx="5072380" cy="5838190"/>
          </a:xfrm>
          <a:prstGeom prst="rect">
            <a:avLst/>
          </a:prstGeom>
          <a:noFill/>
        </p:spPr>
        <p:txBody>
          <a:bodyPr wrap="square" rtlCol="0">
            <a:noAutofit/>
          </a:bodyPr>
          <a:lstStyle/>
          <a:p>
            <a:pPr algn="l">
              <a:lnSpc>
                <a:spcPct val="150000"/>
              </a:lnSpc>
            </a:pP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二、活动主题</a:t>
            </a:r>
            <a:endPar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endParaRPr>
          </a:p>
          <a:p>
            <a:pPr algn="l">
              <a:lnSpc>
                <a:spcPct val="150000"/>
              </a:lnSpc>
            </a:pP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1、以习近平法治思想为引领，以民法典贯彻实施为重点，推动民法典走到群众身边，走到群众心里；</a:t>
            </a:r>
            <a:endPar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endParaRPr>
          </a:p>
          <a:p>
            <a:pPr algn="l">
              <a:lnSpc>
                <a:spcPct val="150000"/>
              </a:lnSpc>
            </a:pP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2、统筹发展和安全，护航“十五五”新征程。</a:t>
            </a:r>
            <a:endPar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endParaRPr>
          </a:p>
          <a:p>
            <a:pPr algn="l">
              <a:lnSpc>
                <a:spcPct val="150000"/>
              </a:lnSpc>
            </a:pP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三、重点内容</a:t>
            </a:r>
            <a:endPar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endParaRPr>
          </a:p>
          <a:p>
            <a:pPr algn="l">
              <a:lnSpc>
                <a:spcPct val="150000"/>
              </a:lnSpc>
            </a:pP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(一)深入学习宣传习近平法治思想及其丰富发展的最新成果。</a:t>
            </a:r>
            <a:endPar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endParaRPr>
          </a:p>
          <a:p>
            <a:pPr algn="l">
              <a:lnSpc>
                <a:spcPct val="150000"/>
              </a:lnSpc>
            </a:pP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(二)中华人民共和国民法典。</a:t>
            </a:r>
            <a:endPar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endParaRPr>
          </a:p>
          <a:p>
            <a:pPr algn="l">
              <a:lnSpc>
                <a:spcPct val="150000"/>
              </a:lnSpc>
            </a:pP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(三)深入学习宣传总体国家安全观，认真领会习近平总书记关于总体国家安全观的重要论述。	</a:t>
            </a:r>
            <a:endPar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endParaRPr>
          </a:p>
          <a:p>
            <a:pPr algn="l">
              <a:lnSpc>
                <a:spcPct val="150000"/>
              </a:lnSpc>
            </a:pP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(四)重点宣传国家安全法、反分裂国家法、反间谍法、数据安全法、网络安全法、爱国主义教育法、保守国家秘密法等法律法规。</a:t>
            </a:r>
            <a:endPar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endParaRPr>
          </a:p>
          <a:p>
            <a:pPr algn="l">
              <a:lnSpc>
                <a:spcPct val="150000"/>
              </a:lnSpc>
            </a:pP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四、活动安排</a:t>
            </a:r>
            <a:endPar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endParaRPr>
          </a:p>
          <a:p>
            <a:pPr algn="l">
              <a:lnSpc>
                <a:spcPct val="150000"/>
              </a:lnSpc>
            </a:pP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要把民法典、维护国家安全相关法律法规作为国家工作人员学法用法重要内容，纳入各单位理论学习中心组、党组织“三会一课”必学内容，推进领导干部应知应会党内法规和国家法律清单制度不断深化和有效实施，提高国家工作人员和领导干部运用法治方式维护国家安全的意识和能力。各单位要围绕活动主题，结合本职工作，开展有特色、有实效的普法宣传活动。要充分运用各媒体普法。积极组织参加智慧普法平台（中国普法网）全民国家安全教育专项答题活动，并充分利用微信公众号、抖音等平台组织开展普法宣传活动，运用多种形式深入解读民法典和国家安全相关法律法规，使法治意识深入人心。</a:t>
            </a:r>
            <a:endPar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endParaRPr>
          </a:p>
        </p:txBody>
      </p:sp>
      <p:cxnSp>
        <p:nvCxnSpPr>
          <p:cNvPr id="8" name="直接连接符 7"/>
          <p:cNvCxnSpPr/>
          <p:nvPr/>
        </p:nvCxnSpPr>
        <p:spPr>
          <a:xfrm>
            <a:off x="-317" y="836613"/>
            <a:ext cx="3429000" cy="0"/>
          </a:xfrm>
          <a:prstGeom prst="line">
            <a:avLst/>
          </a:prstGeom>
          <a:ln>
            <a:solidFill>
              <a:srgbClr val="3F3F3F"/>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5723890" y="764858"/>
            <a:ext cx="3312795" cy="0"/>
          </a:xfrm>
          <a:prstGeom prst="line">
            <a:avLst/>
          </a:prstGeom>
          <a:ln>
            <a:solidFill>
              <a:srgbClr val="3F3F3F"/>
            </a:solidFill>
          </a:ln>
        </p:spPr>
        <p:style>
          <a:lnRef idx="1">
            <a:schemeClr val="accent1"/>
          </a:lnRef>
          <a:fillRef idx="0">
            <a:schemeClr val="accent1"/>
          </a:fillRef>
          <a:effectRef idx="0">
            <a:schemeClr val="accent1"/>
          </a:effectRef>
          <a:fontRef idx="minor">
            <a:schemeClr val="tx1"/>
          </a:fontRef>
        </p:style>
      </p:cxnSp>
      <p:pic>
        <p:nvPicPr>
          <p:cNvPr id="7175" name="图片 32" descr="灰色线条背景"/>
          <p:cNvPicPr>
            <a:picLocks noChangeAspect="1"/>
          </p:cNvPicPr>
          <p:nvPr>
            <p:custDataLst>
              <p:tags r:id="rId2"/>
            </p:custDataLst>
          </p:nvPr>
        </p:nvPicPr>
        <p:blipFill>
          <a:blip r:embed="rId3"/>
          <a:srcRect l="26982" t="76981" r="32338" b="8298"/>
          <a:stretch>
            <a:fillRect/>
          </a:stretch>
        </p:blipFill>
        <p:spPr>
          <a:xfrm rot="-5400000">
            <a:off x="4547870" y="1436688"/>
            <a:ext cx="5159375" cy="3959225"/>
          </a:xfrm>
          <a:prstGeom prst="rect">
            <a:avLst/>
          </a:prstGeom>
          <a:noFill/>
          <a:ln w="9525">
            <a:noFill/>
          </a:ln>
        </p:spPr>
      </p:pic>
    </p:spTree>
  </p:cSld>
  <p:clrMapOvr>
    <a:masterClrMapping/>
  </p:clrMapOvr>
  <p:transition spd="slow"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1"/>
                                        </p:tgtEl>
                                        <p:attrNameLst>
                                          <p:attrName>style.visibility</p:attrName>
                                        </p:attrNameLst>
                                      </p:cBhvr>
                                      <p:to>
                                        <p:strVal val="visible"/>
                                      </p:to>
                                    </p:set>
                                    <p:anim calcmode="lin" valueType="num">
                                      <p:cBhvr>
                                        <p:cTn id="7" dur="500" fill="hold"/>
                                        <p:tgtEl>
                                          <p:spTgt spid="31"/>
                                        </p:tgtEl>
                                        <p:attrNameLst>
                                          <p:attrName>ppt_x</p:attrName>
                                        </p:attrNameLst>
                                      </p:cBhvr>
                                      <p:tavLst>
                                        <p:tav tm="0">
                                          <p:val>
                                            <p:strVal val="#ppt_x"/>
                                          </p:val>
                                        </p:tav>
                                        <p:tav tm="100000">
                                          <p:val>
                                            <p:strVal val="#ppt_x"/>
                                          </p:val>
                                        </p:tav>
                                      </p:tavLst>
                                    </p:anim>
                                    <p:anim calcmode="lin" valueType="num">
                                      <p:cBhvr>
                                        <p:cTn id="8"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175" name="图片 32" descr="灰色线条背景"/>
          <p:cNvPicPr>
            <a:picLocks noChangeAspect="1"/>
          </p:cNvPicPr>
          <p:nvPr>
            <p:ph idx="1"/>
            <p:custDataLst>
              <p:tags r:id="rId1"/>
            </p:custDataLst>
          </p:nvPr>
        </p:nvPicPr>
        <p:blipFill>
          <a:blip r:embed="rId2"/>
          <a:srcRect l="26982" t="76981" r="32338" b="8298"/>
          <a:stretch>
            <a:fillRect/>
          </a:stretch>
        </p:blipFill>
        <p:spPr>
          <a:xfrm rot="-5400000">
            <a:off x="3965575" y="682625"/>
            <a:ext cx="5739130" cy="4526280"/>
          </a:xfrm>
          <a:prstGeom prst="rect">
            <a:avLst/>
          </a:prstGeom>
          <a:noFill/>
          <a:ln w="9525">
            <a:noFill/>
          </a:ln>
        </p:spPr>
      </p:pic>
      <p:cxnSp>
        <p:nvCxnSpPr>
          <p:cNvPr id="8" name="直接连接符 7"/>
          <p:cNvCxnSpPr/>
          <p:nvPr/>
        </p:nvCxnSpPr>
        <p:spPr>
          <a:xfrm>
            <a:off x="179388" y="476568"/>
            <a:ext cx="3429000" cy="0"/>
          </a:xfrm>
          <a:prstGeom prst="line">
            <a:avLst/>
          </a:prstGeom>
          <a:ln>
            <a:solidFill>
              <a:srgbClr val="3F3F3F"/>
            </a:solidFill>
          </a:ln>
        </p:spPr>
        <p:style>
          <a:lnRef idx="1">
            <a:schemeClr val="accent1"/>
          </a:lnRef>
          <a:fillRef idx="0">
            <a:schemeClr val="accent1"/>
          </a:fillRef>
          <a:effectRef idx="0">
            <a:schemeClr val="accent1"/>
          </a:effectRef>
          <a:fontRef idx="minor">
            <a:schemeClr val="tx1"/>
          </a:fontRef>
        </p:style>
      </p:cxnSp>
      <p:sp>
        <p:nvSpPr>
          <p:cNvPr id="4" name="文本框 3"/>
          <p:cNvSpPr txBox="1"/>
          <p:nvPr/>
        </p:nvSpPr>
        <p:spPr>
          <a:xfrm>
            <a:off x="279400" y="747395"/>
            <a:ext cx="4713605" cy="763270"/>
          </a:xfrm>
          <a:prstGeom prst="rect">
            <a:avLst/>
          </a:prstGeom>
        </p:spPr>
        <p:txBody>
          <a:bodyPr>
            <a:noAutofit/>
          </a:bodyPr>
          <a:p>
            <a:pPr marL="0" indent="406400" algn="just" defTabSz="266700">
              <a:lnSpc>
                <a:spcPts val="2800"/>
              </a:lnSpc>
              <a:spcBef>
                <a:spcPct val="0"/>
              </a:spcBef>
              <a:spcAft>
                <a:spcPct val="0"/>
              </a:spcAft>
            </a:pPr>
            <a:r>
              <a:rPr lang="zh-CN" altLang="en-US" sz="1200">
                <a:latin typeface="仿宋" panose="02010609060101010101" charset="-122"/>
                <a:ea typeface="仿宋" panose="02010609060101010101" charset="-122"/>
                <a:cs typeface="仿宋" panose="02010609060101010101" charset="-122"/>
              </a:rPr>
              <a:t>五、工作要求</a:t>
            </a:r>
            <a:endParaRPr lang="zh-CN" altLang="en-US" sz="1200">
              <a:latin typeface="仿宋" panose="02010609060101010101" charset="-122"/>
              <a:ea typeface="仿宋" panose="02010609060101010101" charset="-122"/>
              <a:cs typeface="仿宋" panose="02010609060101010101" charset="-122"/>
            </a:endParaRPr>
          </a:p>
          <a:p>
            <a:pPr marL="0" indent="406400" algn="just" defTabSz="266700">
              <a:lnSpc>
                <a:spcPts val="2800"/>
              </a:lnSpc>
              <a:spcBef>
                <a:spcPct val="0"/>
              </a:spcBef>
              <a:spcAft>
                <a:spcPct val="0"/>
              </a:spcAft>
            </a:pPr>
            <a:r>
              <a:rPr lang="zh-CN" altLang="en-US" sz="1200">
                <a:latin typeface="仿宋" panose="02010609060101010101" charset="-122"/>
                <a:ea typeface="仿宋" panose="02010609060101010101" charset="-122"/>
                <a:cs typeface="仿宋" panose="02010609060101010101" charset="-122"/>
              </a:rPr>
              <a:t>各单位要以高度的政治责任感，精心组织实施</a:t>
            </a:r>
            <a:r>
              <a:rPr lang="en-US" altLang="zh-CN" sz="1200">
                <a:latin typeface="仿宋" panose="02010609060101010101" charset="-122"/>
                <a:ea typeface="仿宋" panose="02010609060101010101" charset="-122"/>
                <a:cs typeface="仿宋" panose="02010609060101010101" charset="-122"/>
              </a:rPr>
              <a:t>2026</a:t>
            </a:r>
            <a:r>
              <a:rPr lang="zh-CN" altLang="en-US" sz="1200">
                <a:latin typeface="仿宋" panose="02010609060101010101" charset="-122"/>
                <a:ea typeface="仿宋" panose="02010609060101010101" charset="-122"/>
                <a:cs typeface="仿宋" panose="02010609060101010101" charset="-122"/>
              </a:rPr>
              <a:t>年民法典和国家安全教育普法宣传活动。持续压实“谁执法谁普法” “谁管理谁普法” “谁服务谁普法”普法责任制，牢牢把握正确政治方向和舆论导向，积极稳妥开展学习宣传。要树立和践行正确政绩观，坚持以人民为中心，立足职能定位，增强普法针对性和实效性，着力提升城市管理系统国家安全法治意识。</a:t>
            </a:r>
            <a:endParaRPr lang="zh-CN" altLang="en-US" sz="1200">
              <a:latin typeface="仿宋" panose="02010609060101010101" charset="-122"/>
              <a:ea typeface="仿宋" panose="02010609060101010101" charset="-122"/>
              <a:cs typeface="仿宋" panose="02010609060101010101" charset="-122"/>
            </a:endParaRPr>
          </a:p>
          <a:p>
            <a:pPr marL="0" indent="406400" algn="just" defTabSz="266700">
              <a:lnSpc>
                <a:spcPts val="2800"/>
              </a:lnSpc>
              <a:spcBef>
                <a:spcPct val="0"/>
              </a:spcBef>
              <a:spcAft>
                <a:spcPct val="0"/>
              </a:spcAft>
            </a:pPr>
            <a:r>
              <a:rPr lang="zh-CN" altLang="en-US" sz="1200">
                <a:latin typeface="仿宋" panose="02010609060101010101" charset="-122"/>
                <a:ea typeface="仿宋" panose="02010609060101010101" charset="-122"/>
                <a:cs typeface="仿宋" panose="02010609060101010101" charset="-122"/>
              </a:rPr>
              <a:t>各单位活动结束后，将活动情况报回局法规科邮箱：</a:t>
            </a:r>
            <a:r>
              <a:rPr lang="en-US" altLang="zh-CN" sz="1200" u="sng">
                <a:solidFill>
                  <a:srgbClr val="0000FF"/>
                </a:solidFill>
                <a:latin typeface="仿宋" panose="02010609060101010101" charset="-122"/>
                <a:ea typeface="仿宋" panose="02010609060101010101" charset="-122"/>
                <a:cs typeface="仿宋" panose="02010609060101010101" charset="-122"/>
                <a:hlinkClick r:id="rId3" action="ppaction://hlinkfile"/>
              </a:rPr>
              <a:t>cgjzftcwt1122@163.com</a:t>
            </a:r>
            <a:r>
              <a:rPr lang="zh-CN" altLang="en-US" sz="1200" u="sng">
                <a:solidFill>
                  <a:srgbClr val="0000FF"/>
                </a:solidFill>
                <a:latin typeface="仿宋" panose="02010609060101010101" charset="-122"/>
                <a:ea typeface="仿宋" panose="02010609060101010101" charset="-122"/>
                <a:cs typeface="仿宋" panose="02010609060101010101" charset="-122"/>
                <a:hlinkClick r:id="rId3" action="ppaction://hlinkfile"/>
              </a:rPr>
              <a:t>。</a:t>
            </a:r>
            <a:endParaRPr lang="zh-CN" altLang="en-US" sz="1200" u="sng">
              <a:solidFill>
                <a:srgbClr val="0000FF"/>
              </a:solidFill>
              <a:latin typeface="仿宋" panose="02010609060101010101" charset="-122"/>
              <a:ea typeface="仿宋" panose="02010609060101010101" charset="-122"/>
              <a:cs typeface="仿宋" panose="02010609060101010101" charset="-122"/>
              <a:hlinkClick r:id="rId3" action="ppaction://hlinkfile"/>
            </a:endParaRPr>
          </a:p>
          <a:p>
            <a:pPr marL="0" indent="3251200" algn="just" defTabSz="266700">
              <a:lnSpc>
                <a:spcPts val="2800"/>
              </a:lnSpc>
              <a:spcBef>
                <a:spcPct val="0"/>
              </a:spcBef>
              <a:spcAft>
                <a:spcPct val="0"/>
              </a:spcAft>
            </a:pPr>
            <a:endParaRPr lang="zh-CN" altLang="en-US" sz="1200">
              <a:latin typeface="仿宋" panose="02010609060101010101" charset="-122"/>
              <a:ea typeface="仿宋" panose="02010609060101010101" charset="-122"/>
              <a:cs typeface="仿宋" panose="02010609060101010101" charset="-122"/>
              <a:sym typeface="+mn-ea"/>
            </a:endParaRPr>
          </a:p>
          <a:p>
            <a:pPr marL="0" indent="3251200" algn="just" defTabSz="266700">
              <a:lnSpc>
                <a:spcPts val="2800"/>
              </a:lnSpc>
              <a:spcBef>
                <a:spcPct val="0"/>
              </a:spcBef>
              <a:spcAft>
                <a:spcPct val="0"/>
              </a:spcAft>
            </a:pPr>
            <a:r>
              <a:rPr lang="zh-CN" altLang="en-US" sz="1200">
                <a:latin typeface="仿宋" panose="02010609060101010101" charset="-122"/>
                <a:ea typeface="仿宋" panose="02010609060101010101" charset="-122"/>
                <a:cs typeface="仿宋" panose="02010609060101010101" charset="-122"/>
                <a:sym typeface="+mn-ea"/>
              </a:rPr>
              <a:t>阳泉市城市管理局</a:t>
            </a:r>
            <a:endParaRPr lang="zh-CN" altLang="en-US" sz="1200">
              <a:latin typeface="仿宋" panose="02010609060101010101" charset="-122"/>
              <a:ea typeface="仿宋" panose="02010609060101010101" charset="-122"/>
              <a:cs typeface="仿宋" panose="02010609060101010101" charset="-122"/>
            </a:endParaRPr>
          </a:p>
          <a:p>
            <a:pPr marL="0" indent="3251200" algn="just" defTabSz="266700">
              <a:lnSpc>
                <a:spcPts val="2800"/>
              </a:lnSpc>
              <a:spcBef>
                <a:spcPct val="0"/>
              </a:spcBef>
              <a:spcAft>
                <a:spcPct val="0"/>
              </a:spcAft>
            </a:pPr>
            <a:r>
              <a:rPr lang="en-US" altLang="zh-CN" sz="1200">
                <a:latin typeface="仿宋" panose="02010609060101010101" charset="-122"/>
                <a:ea typeface="仿宋" panose="02010609060101010101" charset="-122"/>
                <a:cs typeface="仿宋" panose="02010609060101010101" charset="-122"/>
                <a:sym typeface="+mn-ea"/>
              </a:rPr>
              <a:t>2026</a:t>
            </a:r>
            <a:r>
              <a:rPr lang="zh-CN" altLang="en-US" sz="1200">
                <a:latin typeface="仿宋" panose="02010609060101010101" charset="-122"/>
                <a:ea typeface="仿宋" panose="02010609060101010101" charset="-122"/>
                <a:cs typeface="仿宋" panose="02010609060101010101" charset="-122"/>
                <a:sym typeface="+mn-ea"/>
              </a:rPr>
              <a:t>年</a:t>
            </a:r>
            <a:r>
              <a:rPr lang="en-US" altLang="zh-CN" sz="1200">
                <a:latin typeface="仿宋" panose="02010609060101010101" charset="-122"/>
                <a:ea typeface="仿宋" panose="02010609060101010101" charset="-122"/>
                <a:cs typeface="仿宋" panose="02010609060101010101" charset="-122"/>
                <a:sym typeface="+mn-ea"/>
              </a:rPr>
              <a:t>4</a:t>
            </a:r>
            <a:r>
              <a:rPr lang="zh-CN" altLang="en-US" sz="1200">
                <a:latin typeface="仿宋" panose="02010609060101010101" charset="-122"/>
                <a:ea typeface="仿宋" panose="02010609060101010101" charset="-122"/>
                <a:cs typeface="仿宋" panose="02010609060101010101" charset="-122"/>
                <a:sym typeface="+mn-ea"/>
              </a:rPr>
              <a:t>月</a:t>
            </a:r>
            <a:r>
              <a:rPr lang="en-US" altLang="zh-CN" sz="1200">
                <a:latin typeface="仿宋" panose="02010609060101010101" charset="-122"/>
                <a:ea typeface="仿宋" panose="02010609060101010101" charset="-122"/>
                <a:cs typeface="仿宋" panose="02010609060101010101" charset="-122"/>
                <a:sym typeface="+mn-ea"/>
              </a:rPr>
              <a:t>29</a:t>
            </a:r>
            <a:r>
              <a:rPr lang="zh-CN" altLang="en-US" sz="1200">
                <a:latin typeface="仿宋" panose="02010609060101010101" charset="-122"/>
                <a:ea typeface="仿宋" panose="02010609060101010101" charset="-122"/>
                <a:cs typeface="仿宋" panose="02010609060101010101" charset="-122"/>
                <a:sym typeface="+mn-ea"/>
              </a:rPr>
              <a:t>日</a:t>
            </a:r>
            <a:endParaRPr lang="zh-CN" altLang="en-US" sz="1200">
              <a:latin typeface="仿宋" panose="02010609060101010101" charset="-122"/>
              <a:ea typeface="仿宋" panose="02010609060101010101" charset="-122"/>
              <a:cs typeface="仿宋" panose="02010609060101010101" charset="-122"/>
            </a:endParaRPr>
          </a:p>
          <a:p>
            <a:pPr marL="0" indent="0" algn="just" defTabSz="266700">
              <a:lnSpc>
                <a:spcPts val="2800"/>
              </a:lnSpc>
              <a:spcBef>
                <a:spcPct val="0"/>
              </a:spcBef>
              <a:spcAft>
                <a:spcPct val="0"/>
              </a:spcAft>
            </a:pPr>
            <a:r>
              <a:rPr lang="en-US" altLang="zh-CN" sz="1200">
                <a:latin typeface="仿宋" panose="02010609060101010101" charset="-122"/>
                <a:ea typeface="仿宋" panose="02010609060101010101" charset="-122"/>
                <a:cs typeface="仿宋" panose="02010609060101010101" charset="-122"/>
                <a:sym typeface="+mn-ea"/>
              </a:rPr>
              <a:t>(</a:t>
            </a:r>
            <a:r>
              <a:rPr lang="zh-CN" altLang="en-US" sz="1200">
                <a:latin typeface="仿宋" panose="02010609060101010101" charset="-122"/>
                <a:ea typeface="仿宋" panose="02010609060101010101" charset="-122"/>
                <a:cs typeface="仿宋" panose="02010609060101010101" charset="-122"/>
                <a:sym typeface="+mn-ea"/>
              </a:rPr>
              <a:t>主动公开）</a:t>
            </a:r>
            <a:endParaRPr lang="zh-CN" altLang="en-US" sz="1200" u="sng">
              <a:solidFill>
                <a:srgbClr val="0000FF"/>
              </a:solidFill>
              <a:latin typeface="仿宋" panose="02010609060101010101" charset="-122"/>
              <a:ea typeface="仿宋" panose="02010609060101010101" charset="-122"/>
              <a:cs typeface="仿宋" panose="02010609060101010101" charset="-122"/>
              <a:hlinkClick r:id="rId3" action="ppaction://hlinkfile"/>
            </a:endParaRPr>
          </a:p>
          <a:p>
            <a:pPr marL="0" indent="406400" algn="just" defTabSz="266700">
              <a:lnSpc>
                <a:spcPts val="2800"/>
              </a:lnSpc>
              <a:spcBef>
                <a:spcPct val="0"/>
              </a:spcBef>
              <a:spcAft>
                <a:spcPct val="0"/>
              </a:spcAft>
            </a:pPr>
            <a:endParaRPr lang="zh-CN" altLang="en-US" sz="1200" u="sng">
              <a:solidFill>
                <a:srgbClr val="0000FF"/>
              </a:solidFill>
              <a:latin typeface="仿宋" panose="02010609060101010101" charset="-122"/>
              <a:ea typeface="仿宋" panose="02010609060101010101" charset="-122"/>
              <a:cs typeface="仿宋" panose="02010609060101010101" charset="-122"/>
              <a:hlinkClick r:id="rId3" action="ppaction://hlinkfile"/>
            </a:endParaRPr>
          </a:p>
          <a:p>
            <a:pPr marL="0" indent="0" algn="just" defTabSz="266700">
              <a:lnSpc>
                <a:spcPts val="1500"/>
              </a:lnSpc>
              <a:spcBef>
                <a:spcPct val="0"/>
              </a:spcBef>
              <a:spcAft>
                <a:spcPct val="0"/>
              </a:spcAft>
            </a:pPr>
            <a:r>
              <a:rPr lang="en-US" altLang="zh-CN" sz="1200">
                <a:latin typeface="仿宋" panose="02010609060101010101" charset="-122"/>
                <a:ea typeface="仿宋" panose="02010609060101010101" charset="-122"/>
                <a:cs typeface="仿宋" panose="02010609060101010101" charset="-122"/>
                <a:sym typeface="+mn-ea"/>
              </a:rPr>
              <a:t>━━━━━━━━━━━━━━━━━━━━━━━━━━━━</a:t>
            </a:r>
            <a:endParaRPr lang="en-US" altLang="zh-CN" sz="1200">
              <a:latin typeface="仿宋" panose="02010609060101010101" charset="-122"/>
              <a:ea typeface="仿宋" panose="02010609060101010101" charset="-122"/>
              <a:cs typeface="仿宋" panose="02010609060101010101" charset="-122"/>
            </a:endParaRPr>
          </a:p>
          <a:p>
            <a:pPr marL="0" indent="0" algn="just" defTabSz="266700">
              <a:lnSpc>
                <a:spcPts val="1500"/>
              </a:lnSpc>
              <a:spcBef>
                <a:spcPct val="0"/>
              </a:spcBef>
              <a:spcAft>
                <a:spcPct val="0"/>
              </a:spcAft>
            </a:pPr>
            <a:r>
              <a:rPr lang="zh-CN" altLang="en-US" sz="1200">
                <a:latin typeface="仿宋" panose="02010609060101010101" charset="-122"/>
                <a:ea typeface="仿宋" panose="02010609060101010101" charset="-122"/>
                <a:cs typeface="仿宋" panose="02010609060101010101" charset="-122"/>
                <a:sym typeface="+mn-ea"/>
              </a:rPr>
              <a:t>阳泉市城市管理局办公室</a:t>
            </a:r>
            <a:r>
              <a:rPr lang="en-US" altLang="zh-CN" sz="1200">
                <a:latin typeface="仿宋" panose="02010609060101010101" charset="-122"/>
                <a:ea typeface="仿宋" panose="02010609060101010101" charset="-122"/>
                <a:cs typeface="仿宋" panose="02010609060101010101" charset="-122"/>
                <a:sym typeface="+mn-ea"/>
              </a:rPr>
              <a:t>                       2026</a:t>
            </a:r>
            <a:r>
              <a:rPr lang="zh-CN" altLang="en-US" sz="1200">
                <a:latin typeface="仿宋" panose="02010609060101010101" charset="-122"/>
                <a:ea typeface="仿宋" panose="02010609060101010101" charset="-122"/>
                <a:cs typeface="仿宋" panose="02010609060101010101" charset="-122"/>
                <a:sym typeface="+mn-ea"/>
              </a:rPr>
              <a:t>年</a:t>
            </a:r>
            <a:r>
              <a:rPr lang="en-US" altLang="zh-CN" sz="1200">
                <a:latin typeface="仿宋" panose="02010609060101010101" charset="-122"/>
                <a:ea typeface="仿宋" panose="02010609060101010101" charset="-122"/>
                <a:cs typeface="仿宋" panose="02010609060101010101" charset="-122"/>
                <a:sym typeface="+mn-ea"/>
              </a:rPr>
              <a:t>4</a:t>
            </a:r>
            <a:r>
              <a:rPr lang="zh-CN" altLang="en-US" sz="1200">
                <a:latin typeface="仿宋" panose="02010609060101010101" charset="-122"/>
                <a:ea typeface="仿宋" panose="02010609060101010101" charset="-122"/>
                <a:cs typeface="仿宋" panose="02010609060101010101" charset="-122"/>
                <a:sym typeface="+mn-ea"/>
              </a:rPr>
              <a:t>月</a:t>
            </a:r>
            <a:r>
              <a:rPr lang="en-US" altLang="zh-CN" sz="1200">
                <a:latin typeface="仿宋" panose="02010609060101010101" charset="-122"/>
                <a:ea typeface="仿宋" panose="02010609060101010101" charset="-122"/>
                <a:cs typeface="仿宋" panose="02010609060101010101" charset="-122"/>
                <a:sym typeface="+mn-ea"/>
              </a:rPr>
              <a:t>29</a:t>
            </a:r>
            <a:r>
              <a:rPr lang="zh-CN" altLang="en-US" sz="1200">
                <a:latin typeface="仿宋" panose="02010609060101010101" charset="-122"/>
                <a:ea typeface="仿宋" panose="02010609060101010101" charset="-122"/>
                <a:cs typeface="仿宋" panose="02010609060101010101" charset="-122"/>
                <a:sym typeface="+mn-ea"/>
              </a:rPr>
              <a:t>日印发</a:t>
            </a:r>
            <a:endParaRPr lang="zh-CN" altLang="en-US" sz="1200">
              <a:latin typeface="仿宋" panose="02010609060101010101" charset="-122"/>
              <a:ea typeface="仿宋" panose="02010609060101010101" charset="-122"/>
              <a:cs typeface="仿宋" panose="02010609060101010101" charset="-122"/>
            </a:endParaRPr>
          </a:p>
          <a:p>
            <a:pPr marL="0" indent="0" algn="just" defTabSz="266700">
              <a:lnSpc>
                <a:spcPts val="1500"/>
              </a:lnSpc>
              <a:spcBef>
                <a:spcPct val="0"/>
              </a:spcBef>
              <a:spcAft>
                <a:spcPct val="0"/>
              </a:spcAft>
            </a:pPr>
            <a:r>
              <a:rPr lang="en-US" altLang="zh-CN" sz="1200">
                <a:latin typeface="仿宋" panose="02010609060101010101" charset="-122"/>
                <a:ea typeface="仿宋" panose="02010609060101010101" charset="-122"/>
                <a:cs typeface="仿宋" panose="02010609060101010101" charset="-122"/>
                <a:sym typeface="+mn-ea"/>
              </a:rPr>
              <a:t>━━━━━━━━━━━━━━━━━━━━━━━━━━━━</a:t>
            </a:r>
            <a:endParaRPr lang="zh-CN" altLang="en-US" sz="1200" u="sng">
              <a:solidFill>
                <a:srgbClr val="0000FF"/>
              </a:solidFill>
              <a:latin typeface="仿宋" panose="02010609060101010101" charset="-122"/>
              <a:ea typeface="仿宋" panose="02010609060101010101" charset="-122"/>
              <a:cs typeface="仿宋" panose="02010609060101010101" charset="-122"/>
              <a:hlinkClick r:id="rId3" action="ppaction://hlinkfile"/>
            </a:endParaRPr>
          </a:p>
          <a:p>
            <a:pPr marL="0" indent="3251200" algn="just" defTabSz="266700">
              <a:lnSpc>
                <a:spcPts val="2800"/>
              </a:lnSpc>
              <a:spcBef>
                <a:spcPct val="0"/>
              </a:spcBef>
              <a:spcAft>
                <a:spcPct val="0"/>
              </a:spcAft>
            </a:pPr>
            <a:r>
              <a:rPr lang="en-US" altLang="zh-CN" sz="1200">
                <a:latin typeface="仿宋" panose="02010609060101010101" charset="-122"/>
                <a:ea typeface="仿宋" panose="02010609060101010101" charset="-122"/>
                <a:cs typeface="仿宋" panose="02010609060101010101" charset="-122"/>
              </a:rPr>
              <a:t> </a:t>
            </a:r>
            <a:endParaRPr lang="en-US" altLang="zh-CN" sz="1200">
              <a:latin typeface="仿宋" panose="02010609060101010101" charset="-122"/>
              <a:ea typeface="仿宋" panose="02010609060101010101" charset="-122"/>
              <a:cs typeface="仿宋" panose="02010609060101010101" charset="-122"/>
            </a:endParaRPr>
          </a:p>
          <a:p>
            <a:pPr marL="0" indent="3251200" algn="just" defTabSz="266700">
              <a:lnSpc>
                <a:spcPts val="2800"/>
              </a:lnSpc>
              <a:spcBef>
                <a:spcPct val="0"/>
              </a:spcBef>
              <a:spcAft>
                <a:spcPct val="0"/>
              </a:spcAft>
            </a:pPr>
            <a:r>
              <a:rPr lang="en-US" altLang="zh-CN" sz="1200">
                <a:latin typeface="仿宋" panose="02010609060101010101" charset="-122"/>
                <a:ea typeface="仿宋" panose="02010609060101010101" charset="-122"/>
                <a:cs typeface="仿宋" panose="02010609060101010101" charset="-122"/>
              </a:rPr>
              <a:t> </a:t>
            </a:r>
            <a:endParaRPr lang="en-US" altLang="zh-CN" sz="1200">
              <a:latin typeface="仿宋" panose="02010609060101010101" charset="-122"/>
              <a:ea typeface="仿宋" panose="02010609060101010101" charset="-122"/>
              <a:cs typeface="仿宋" panose="02010609060101010101" charset="-122"/>
            </a:endParaRPr>
          </a:p>
          <a:p>
            <a:pPr marL="0" indent="406400" algn="just" defTabSz="266700">
              <a:lnSpc>
                <a:spcPts val="2800"/>
              </a:lnSpc>
              <a:spcBef>
                <a:spcPct val="0"/>
              </a:spcBef>
              <a:spcAft>
                <a:spcPct val="0"/>
              </a:spcAft>
            </a:pPr>
            <a:r>
              <a:rPr lang="en-US" altLang="zh-CN" sz="2300">
                <a:latin typeface="仿宋" panose="02010609060101010101" charset="-122"/>
                <a:ea typeface="仿宋" panose="02010609060101010101" charset="-122"/>
              </a:rPr>
              <a:t> </a:t>
            </a:r>
            <a:endParaRPr lang="en-US" altLang="zh-CN" sz="2300">
              <a:latin typeface="仿宋" panose="02010609060101010101" charset="-122"/>
              <a:ea typeface="仿宋" panose="02010609060101010101" charset="-122"/>
            </a:endParaRPr>
          </a:p>
          <a:p>
            <a:pPr marL="0" indent="0" algn="just" defTabSz="266700">
              <a:lnSpc>
                <a:spcPts val="2800"/>
              </a:lnSpc>
              <a:spcBef>
                <a:spcPct val="0"/>
              </a:spcBef>
              <a:spcAft>
                <a:spcPct val="0"/>
              </a:spcAft>
            </a:pPr>
            <a:r>
              <a:rPr lang="en-US" altLang="zh-CN" sz="2300">
                <a:latin typeface="仿宋" panose="02010609060101010101" charset="-122"/>
                <a:ea typeface="仿宋" panose="02010609060101010101" charset="-122"/>
              </a:rPr>
              <a:t> </a:t>
            </a:r>
            <a:endParaRPr lang="en-US" altLang="zh-CN" sz="2300">
              <a:latin typeface="仿宋" panose="02010609060101010101" charset="-122"/>
              <a:ea typeface="仿宋" panose="02010609060101010101" charset="-122"/>
            </a:endParaRPr>
          </a:p>
          <a:p>
            <a:pPr marL="0" indent="406400" algn="just" defTabSz="266700">
              <a:lnSpc>
                <a:spcPts val="2800"/>
              </a:lnSpc>
              <a:spcBef>
                <a:spcPct val="0"/>
              </a:spcBef>
              <a:spcAft>
                <a:spcPct val="0"/>
              </a:spcAft>
            </a:pPr>
            <a:r>
              <a:rPr lang="en-US" altLang="zh-CN" sz="1200">
                <a:latin typeface="仿宋" panose="02010609060101010101" charset="-122"/>
                <a:ea typeface="仿宋" panose="02010609060101010101" charset="-122"/>
                <a:cs typeface="仿宋" panose="02010609060101010101" charset="-122"/>
              </a:rPr>
              <a:t> </a:t>
            </a:r>
            <a:endParaRPr lang="en-US" altLang="zh-CN" sz="1200">
              <a:latin typeface="仿宋" panose="02010609060101010101" charset="-122"/>
              <a:ea typeface="仿宋" panose="02010609060101010101" charset="-122"/>
              <a:cs typeface="仿宋" panose="02010609060101010101" charset="-122"/>
            </a:endParaRPr>
          </a:p>
          <a:p>
            <a:pPr marL="0" indent="0" algn="just" defTabSz="266700">
              <a:lnSpc>
                <a:spcPts val="2800"/>
              </a:lnSpc>
              <a:spcBef>
                <a:spcPct val="0"/>
              </a:spcBef>
              <a:spcAft>
                <a:spcPct val="0"/>
              </a:spcAft>
            </a:pPr>
            <a:r>
              <a:rPr lang="en-US" altLang="zh-CN" sz="1200">
                <a:latin typeface="仿宋" panose="02010609060101010101" charset="-122"/>
                <a:ea typeface="仿宋" panose="02010609060101010101" charset="-122"/>
                <a:cs typeface="仿宋" panose="02010609060101010101" charset="-122"/>
              </a:rPr>
              <a:t> </a:t>
            </a:r>
            <a:endParaRPr lang="en-US" altLang="zh-CN" sz="1200">
              <a:latin typeface="仿宋" panose="02010609060101010101" charset="-122"/>
              <a:ea typeface="仿宋" panose="02010609060101010101" charset="-122"/>
              <a:cs typeface="仿宋" panose="02010609060101010101" charset="-122"/>
            </a:endParaRPr>
          </a:p>
          <a:p>
            <a:pPr marL="0" indent="0" algn="just" defTabSz="266700">
              <a:lnSpc>
                <a:spcPts val="1500"/>
              </a:lnSpc>
              <a:spcBef>
                <a:spcPct val="0"/>
              </a:spcBef>
              <a:spcAft>
                <a:spcPct val="0"/>
              </a:spcAft>
            </a:pPr>
            <a:r>
              <a:rPr lang="en-US" altLang="zh-CN" sz="1200">
                <a:latin typeface="仿宋" panose="02010609060101010101" charset="-122"/>
                <a:ea typeface="仿宋" panose="02010609060101010101" charset="-122"/>
                <a:cs typeface="仿宋" panose="02010609060101010101" charset="-122"/>
              </a:rPr>
              <a:t> </a:t>
            </a:r>
            <a:endParaRPr lang="en-US" altLang="zh-CN" sz="1200">
              <a:latin typeface="仿宋" panose="02010609060101010101" charset="-122"/>
              <a:ea typeface="仿宋" panose="02010609060101010101" charset="-122"/>
              <a:cs typeface="仿宋" panose="02010609060101010101" charset="-122"/>
            </a:endParaRPr>
          </a:p>
        </p:txBody>
      </p:sp>
    </p:spTree>
  </p:cSld>
  <p:clrMapOvr>
    <a:masterClrMapping/>
  </p:clrMapOvr>
</p:sld>
</file>

<file path=ppt/tags/tag1.xml><?xml version="1.0" encoding="utf-8"?>
<p:tagLst xmlns:p="http://schemas.openxmlformats.org/presentationml/2006/main">
  <p:tag name="KSO_WM_TEMPLATE_TOPIC_ID" val="2869567"/>
  <p:tag name="KSO_WM_TEMPLATE_OUTLINE_ID" val="6"/>
  <p:tag name="KSO_WM_TEMPLATE_SCENE_ID" val="1"/>
  <p:tag name="KSO_WM_TEMPLATE_JOB_ID" val="6"/>
  <p:tag name="KSO_WM_TEMPLATE_TOPIC_DEFAULT" val="0"/>
</p:tagLst>
</file>

<file path=ppt/tags/tag2.xml><?xml version="1.0" encoding="utf-8"?>
<p:tagLst xmlns:p="http://schemas.openxmlformats.org/presentationml/2006/main">
  <p:tag name="KSO_WM_UNIT_PLACING_PICTURE_USER_VIEWPORT" val="{&quot;height&quot;:6234,&quot;width&quot;:8124.749606299212}"/>
</p:tagLst>
</file>

<file path=ppt/tags/tag3.xml><?xml version="1.0" encoding="utf-8"?>
<p:tagLst xmlns:p="http://schemas.openxmlformats.org/presentationml/2006/main">
  <p:tag name="KSO_WM_UNIT_PLACING_PICTURE_USER_VIEWPORT" val="{&quot;height&quot;:6234,&quot;width&quot;:8124.749606299212}"/>
</p:tagLst>
</file>

<file path=ppt/tags/tag4.xml><?xml version="1.0" encoding="utf-8"?>
<p:tagLst xmlns:p="http://schemas.openxmlformats.org/presentationml/2006/main">
  <p:tag name="KSO_WPP_MARK_KEY" val="0c186383-8b7a-4889-aeea-853a12739275"/>
  <p:tag name="COMMONDATA" val="eyJoZGlkIjoiYzQ3N2I4NDM3YjIxMGU1MGI5Y2ZhNjdmYTQ4ZTk5MWYifQ=="/>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1197</Words>
  <Application>WPS 演示</Application>
  <PresentationFormat/>
  <Paragraphs>42</Paragraphs>
  <Slides>3</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3</vt:i4>
      </vt:variant>
    </vt:vector>
  </HeadingPairs>
  <TitlesOfParts>
    <vt:vector size="14" baseType="lpstr">
      <vt:lpstr>Arial</vt:lpstr>
      <vt:lpstr>宋体</vt:lpstr>
      <vt:lpstr>Wingdings</vt:lpstr>
      <vt:lpstr>黑体</vt:lpstr>
      <vt:lpstr>仿宋</vt:lpstr>
      <vt:lpstr>微软雅黑</vt:lpstr>
      <vt:lpstr>Arial Unicode MS</vt:lpstr>
      <vt:lpstr>Calibri</vt:lpstr>
      <vt:lpstr>Times New Roman</vt:lpstr>
      <vt:lpstr>Calibri</vt:lpstr>
      <vt:lpstr>默认设计模板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Administrator</dc:creator>
  <cp:lastModifiedBy>旋风少女霍天真</cp:lastModifiedBy>
  <cp:revision>14</cp:revision>
  <dcterms:created xsi:type="dcterms:W3CDTF">2022-03-09T09:49:00Z</dcterms:created>
  <dcterms:modified xsi:type="dcterms:W3CDTF">2026-05-18T03:32:14Z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2052-12.1.0.26375</vt:lpwstr>
  </property>
  <property fmtid="{D5CDD505-2E9C-101B-9397-08002B2CF9AE}" pid="3" name="ICV">
    <vt:lpwstr>AC15A77451CF4547BCAC215CBBE811B2_13</vt:lpwstr>
  </property>
</Properties>
</file>