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media/image2.svg" ContentType="image/svg+xml"/>
  <Override PartName="/ppt/media/image3.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59" r:id="rId6"/>
    <p:sldId id="260" r:id="rId7"/>
    <p:sldId id="261" r:id="rId8"/>
    <p:sldId id="263" r:id="rId9"/>
    <p:sldId id="266" r:id="rId10"/>
  </p:sldIdLst>
  <p:sldSz cx="12192000" cy="6858000"/>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78C9"/>
    <a:srgbClr val="4887D3"/>
    <a:srgbClr val="BFD5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60"/>
        <p:guide pos="384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4"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4"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609600" y="1600200"/>
            <a:ext cx="109728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609600" y="1600200"/>
            <a:ext cx="109728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9" Type="http://schemas.openxmlformats.org/officeDocument/2006/relationships/image" Target="../media/image2.svg"/><Relationship Id="rId8" Type="http://schemas.openxmlformats.org/officeDocument/2006/relationships/image" Target="../media/image2.png"/><Relationship Id="rId7" Type="http://schemas.openxmlformats.org/officeDocument/2006/relationships/image" Target="../media/image1.svg"/><Relationship Id="rId6" Type="http://schemas.openxmlformats.org/officeDocument/2006/relationships/image" Target="../media/image1.png"/><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2" Type="http://schemas.openxmlformats.org/officeDocument/2006/relationships/slideLayout" Target="../slideLayouts/slideLayout7.xml"/><Relationship Id="rId11" Type="http://schemas.openxmlformats.org/officeDocument/2006/relationships/image" Target="../media/image3.svg"/><Relationship Id="rId10" Type="http://schemas.openxmlformats.org/officeDocument/2006/relationships/image" Target="../media/image3.png"/><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11505" y="2543175"/>
            <a:ext cx="7241540" cy="1445260"/>
          </a:xfrm>
          <a:prstGeom prst="rect">
            <a:avLst/>
          </a:prstGeom>
          <a:noFill/>
        </p:spPr>
        <p:txBody>
          <a:bodyPr wrap="square" rtlCol="0">
            <a:spAutoFit/>
          </a:bodyPr>
          <a:p>
            <a:pPr algn="l"/>
            <a:r>
              <a:rPr lang="zh-CN" altLang="en-US" sz="4400">
                <a:solidFill>
                  <a:schemeClr val="accent3"/>
                </a:solidFill>
                <a:latin typeface="思源黑体 CN Heavy" panose="020B0A00000000000000" charset="-122"/>
                <a:ea typeface="思源黑体 CN Heavy" panose="020B0A00000000000000" charset="-122"/>
              </a:rPr>
              <a:t>《阳泉市公共投资建设项目</a:t>
            </a:r>
            <a:endParaRPr lang="zh-CN" altLang="en-US" sz="4400">
              <a:solidFill>
                <a:schemeClr val="accent3"/>
              </a:solidFill>
              <a:latin typeface="思源黑体 CN Heavy" panose="020B0A00000000000000" charset="-122"/>
              <a:ea typeface="思源黑体 CN Heavy" panose="020B0A00000000000000" charset="-122"/>
            </a:endParaRPr>
          </a:p>
          <a:p>
            <a:pPr algn="l"/>
            <a:r>
              <a:rPr lang="zh-CN" altLang="en-US" sz="4400">
                <a:solidFill>
                  <a:schemeClr val="accent3"/>
                </a:solidFill>
                <a:latin typeface="思源黑体 CN Heavy" panose="020B0A00000000000000" charset="-122"/>
                <a:ea typeface="思源黑体 CN Heavy" panose="020B0A00000000000000" charset="-122"/>
              </a:rPr>
              <a:t>审计监督管理办法》（草案）</a:t>
            </a:r>
            <a:endParaRPr lang="zh-CN" altLang="en-US" sz="4400">
              <a:solidFill>
                <a:schemeClr val="accent3"/>
              </a:solidFill>
              <a:latin typeface="思源黑体 CN Heavy" panose="020B0A00000000000000" charset="-122"/>
              <a:ea typeface="思源黑体 CN Heavy" panose="020B0A00000000000000" charset="-122"/>
            </a:endParaRPr>
          </a:p>
        </p:txBody>
      </p:sp>
      <p:sp>
        <p:nvSpPr>
          <p:cNvPr id="6" name="等腰三角形 5"/>
          <p:cNvSpPr/>
          <p:nvPr/>
        </p:nvSpPr>
        <p:spPr>
          <a:xfrm rot="16200000">
            <a:off x="6782435" y="1449070"/>
            <a:ext cx="6858635" cy="3960495"/>
          </a:xfrm>
          <a:prstGeom prst="triangl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7" name="等腰三角形 6"/>
          <p:cNvSpPr/>
          <p:nvPr/>
        </p:nvSpPr>
        <p:spPr>
          <a:xfrm rot="16200000">
            <a:off x="6824345" y="237490"/>
            <a:ext cx="5605145" cy="5131435"/>
          </a:xfrm>
          <a:prstGeom prst="triangle">
            <a:avLst>
              <a:gd name="adj" fmla="val 75382"/>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8" name="等腰三角形 7"/>
          <p:cNvSpPr/>
          <p:nvPr/>
        </p:nvSpPr>
        <p:spPr>
          <a:xfrm>
            <a:off x="7171055" y="4300220"/>
            <a:ext cx="4912360" cy="2557780"/>
          </a:xfrm>
          <a:prstGeom prst="triangle">
            <a:avLst>
              <a:gd name="adj" fmla="val 3999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9" name="等腰三角形 8"/>
          <p:cNvSpPr/>
          <p:nvPr/>
        </p:nvSpPr>
        <p:spPr>
          <a:xfrm rot="10800000">
            <a:off x="1697990" y="0"/>
            <a:ext cx="10298430" cy="1505585"/>
          </a:xfrm>
          <a:prstGeom prst="triangle">
            <a:avLst>
              <a:gd name="adj" fmla="val 56424"/>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3" name="矩形 12"/>
          <p:cNvSpPr/>
          <p:nvPr/>
        </p:nvSpPr>
        <p:spPr>
          <a:xfrm>
            <a:off x="3990975" y="5605780"/>
            <a:ext cx="3342005" cy="47117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5" name="矩形 14"/>
          <p:cNvSpPr/>
          <p:nvPr/>
        </p:nvSpPr>
        <p:spPr>
          <a:xfrm>
            <a:off x="4280535" y="5661660"/>
            <a:ext cx="2762885" cy="36004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7" name="文本框 16"/>
          <p:cNvSpPr txBox="1"/>
          <p:nvPr/>
        </p:nvSpPr>
        <p:spPr>
          <a:xfrm>
            <a:off x="4827270" y="5661660"/>
            <a:ext cx="1668780" cy="368300"/>
          </a:xfrm>
          <a:prstGeom prst="rect">
            <a:avLst/>
          </a:prstGeom>
          <a:noFill/>
        </p:spPr>
        <p:txBody>
          <a:bodyPr wrap="none" rtlCol="0">
            <a:spAutoFit/>
          </a:bodyPr>
          <a:p>
            <a:r>
              <a:rPr lang="zh-CN" altLang="en-US">
                <a:solidFill>
                  <a:schemeClr val="accent1">
                    <a:lumMod val="75000"/>
                  </a:schemeClr>
                </a:solidFill>
                <a:latin typeface="思源黑体 CN Regular" panose="020B0500000000000000" charset="-122"/>
                <a:ea typeface="思源黑体 CN Regular" panose="020B0500000000000000" charset="-122"/>
                <a:cs typeface="思源黑体 CN Regular" panose="020B0500000000000000" charset="-122"/>
              </a:rPr>
              <a:t>日期：</a:t>
            </a:r>
            <a:r>
              <a:rPr lang="en-US" altLang="zh-CN">
                <a:solidFill>
                  <a:schemeClr val="accent1">
                    <a:lumMod val="75000"/>
                  </a:schemeClr>
                </a:solidFill>
                <a:latin typeface="思源黑体 CN Regular" panose="020B0500000000000000" charset="-122"/>
                <a:ea typeface="思源黑体 CN Regular" panose="020B0500000000000000" charset="-122"/>
                <a:cs typeface="思源黑体 CN Regular" panose="020B0500000000000000" charset="-122"/>
              </a:rPr>
              <a:t>2022.11</a:t>
            </a:r>
            <a:endParaRPr lang="en-US" altLang="zh-CN">
              <a:solidFill>
                <a:schemeClr val="accent1">
                  <a:lumMod val="75000"/>
                </a:schemeClr>
              </a:solidFill>
              <a:latin typeface="思源黑体 CN Regular" panose="020B0500000000000000" charset="-122"/>
              <a:ea typeface="思源黑体 CN Regular" panose="020B0500000000000000" charset="-122"/>
              <a:cs typeface="思源黑体 CN Regular" panose="020B0500000000000000"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4150360" y="771525"/>
            <a:ext cx="1702435" cy="922020"/>
          </a:xfrm>
          <a:prstGeom prst="rect">
            <a:avLst/>
          </a:prstGeom>
          <a:noFill/>
          <a:effectLst/>
        </p:spPr>
        <p:txBody>
          <a:bodyPr wrap="square" rtlCol="0">
            <a:spAutoFit/>
          </a:bodyPr>
          <a:p>
            <a:r>
              <a:rPr lang="zh-CN" altLang="en-US" sz="5400" b="1">
                <a:solidFill>
                  <a:schemeClr val="accent1">
                    <a:lumMod val="75000"/>
                  </a:schemeClr>
                </a:solidFill>
                <a:latin typeface="思源黑体 CN Regular" panose="020B0500000000000000" charset="-122"/>
                <a:ea typeface="思源黑体 CN Regular" panose="020B0500000000000000" charset="-122"/>
              </a:rPr>
              <a:t>目录</a:t>
            </a:r>
            <a:endParaRPr lang="zh-CN" altLang="en-US" sz="5400" b="1">
              <a:solidFill>
                <a:schemeClr val="accent1">
                  <a:lumMod val="75000"/>
                </a:schemeClr>
              </a:solidFill>
              <a:latin typeface="思源黑体 CN Regular" panose="020B0500000000000000" charset="-122"/>
              <a:ea typeface="思源黑体 CN Regular" panose="020B0500000000000000" charset="-122"/>
            </a:endParaRPr>
          </a:p>
        </p:txBody>
      </p:sp>
      <p:sp>
        <p:nvSpPr>
          <p:cNvPr id="7" name="文本框 6"/>
          <p:cNvSpPr txBox="1"/>
          <p:nvPr/>
        </p:nvSpPr>
        <p:spPr>
          <a:xfrm>
            <a:off x="5783580" y="1048385"/>
            <a:ext cx="2783840" cy="645160"/>
          </a:xfrm>
          <a:prstGeom prst="rect">
            <a:avLst/>
          </a:prstGeom>
          <a:noFill/>
          <a:effectLst/>
        </p:spPr>
        <p:txBody>
          <a:bodyPr wrap="square" rtlCol="0">
            <a:spAutoFit/>
          </a:bodyPr>
          <a:p>
            <a:r>
              <a:rPr lang="en-US" altLang="zh-CN" sz="3600" b="1">
                <a:solidFill>
                  <a:schemeClr val="accent1">
                    <a:lumMod val="75000"/>
                  </a:schemeClr>
                </a:solidFill>
                <a:latin typeface="思源黑体 CN Regular" panose="020B0500000000000000" charset="-122"/>
                <a:ea typeface="思源黑体 CN Regular" panose="020B0500000000000000" charset="-122"/>
                <a:cs typeface="Calibri Light" panose="020F0302020204030204" charset="0"/>
              </a:rPr>
              <a:t>CONTENTS</a:t>
            </a:r>
            <a:endParaRPr lang="en-US" altLang="zh-CN" sz="3600" b="1">
              <a:solidFill>
                <a:schemeClr val="accent1">
                  <a:lumMod val="75000"/>
                </a:schemeClr>
              </a:solidFill>
              <a:latin typeface="思源黑体 CN Regular" panose="020B0500000000000000" charset="-122"/>
              <a:ea typeface="思源黑体 CN Regular" panose="020B0500000000000000" charset="-122"/>
              <a:cs typeface="Calibri Light" panose="020F0302020204030204" charset="0"/>
            </a:endParaRPr>
          </a:p>
        </p:txBody>
      </p:sp>
      <p:cxnSp>
        <p:nvCxnSpPr>
          <p:cNvPr id="8" name="直接连接符 7"/>
          <p:cNvCxnSpPr/>
          <p:nvPr/>
        </p:nvCxnSpPr>
        <p:spPr>
          <a:xfrm>
            <a:off x="4253865" y="4027170"/>
            <a:ext cx="854710"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p:nvGrpSpPr>
        <p:grpSpPr>
          <a:xfrm>
            <a:off x="1430655" y="2212340"/>
            <a:ext cx="1295400" cy="1295400"/>
            <a:chOff x="3127" y="4050"/>
            <a:chExt cx="2040" cy="2040"/>
          </a:xfrm>
        </p:grpSpPr>
        <p:sp>
          <p:nvSpPr>
            <p:cNvPr id="11" name="椭圆 10"/>
            <p:cNvSpPr/>
            <p:nvPr/>
          </p:nvSpPr>
          <p:spPr>
            <a:xfrm>
              <a:off x="3127" y="4050"/>
              <a:ext cx="2040" cy="204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3" name="椭圆 12"/>
            <p:cNvSpPr/>
            <p:nvPr/>
          </p:nvSpPr>
          <p:spPr>
            <a:xfrm>
              <a:off x="3269" y="4192"/>
              <a:ext cx="1756" cy="1756"/>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grpSp>
      <p:grpSp>
        <p:nvGrpSpPr>
          <p:cNvPr id="15" name="组合 14"/>
          <p:cNvGrpSpPr/>
          <p:nvPr/>
        </p:nvGrpSpPr>
        <p:grpSpPr>
          <a:xfrm>
            <a:off x="6734810" y="2212340"/>
            <a:ext cx="1295400" cy="1295400"/>
            <a:chOff x="3127" y="4050"/>
            <a:chExt cx="2040" cy="2040"/>
          </a:xfrm>
        </p:grpSpPr>
        <p:sp>
          <p:nvSpPr>
            <p:cNvPr id="16" name="椭圆 15"/>
            <p:cNvSpPr/>
            <p:nvPr/>
          </p:nvSpPr>
          <p:spPr>
            <a:xfrm>
              <a:off x="3127" y="4050"/>
              <a:ext cx="2040" cy="204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7" name="椭圆 16"/>
            <p:cNvSpPr/>
            <p:nvPr/>
          </p:nvSpPr>
          <p:spPr>
            <a:xfrm>
              <a:off x="3269" y="4192"/>
              <a:ext cx="1756" cy="1756"/>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grpSp>
      <p:grpSp>
        <p:nvGrpSpPr>
          <p:cNvPr id="18" name="组合 17"/>
          <p:cNvGrpSpPr/>
          <p:nvPr/>
        </p:nvGrpSpPr>
        <p:grpSpPr>
          <a:xfrm>
            <a:off x="4033520" y="2212340"/>
            <a:ext cx="1295400" cy="1295400"/>
            <a:chOff x="3127" y="4050"/>
            <a:chExt cx="2040" cy="2040"/>
          </a:xfrm>
        </p:grpSpPr>
        <p:sp>
          <p:nvSpPr>
            <p:cNvPr id="19" name="椭圆 18"/>
            <p:cNvSpPr/>
            <p:nvPr/>
          </p:nvSpPr>
          <p:spPr>
            <a:xfrm>
              <a:off x="3127" y="4050"/>
              <a:ext cx="2040" cy="204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0" name="椭圆 19"/>
            <p:cNvSpPr/>
            <p:nvPr/>
          </p:nvSpPr>
          <p:spPr>
            <a:xfrm>
              <a:off x="3269" y="4192"/>
              <a:ext cx="1756" cy="1756"/>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grpSp>
      <p:grpSp>
        <p:nvGrpSpPr>
          <p:cNvPr id="21" name="组合 20"/>
          <p:cNvGrpSpPr/>
          <p:nvPr/>
        </p:nvGrpSpPr>
        <p:grpSpPr>
          <a:xfrm>
            <a:off x="9353550" y="2211705"/>
            <a:ext cx="1295400" cy="1295400"/>
            <a:chOff x="3127" y="4050"/>
            <a:chExt cx="2040" cy="2040"/>
          </a:xfrm>
        </p:grpSpPr>
        <p:sp>
          <p:nvSpPr>
            <p:cNvPr id="22" name="椭圆 21"/>
            <p:cNvSpPr/>
            <p:nvPr/>
          </p:nvSpPr>
          <p:spPr>
            <a:xfrm>
              <a:off x="3127" y="4050"/>
              <a:ext cx="2040" cy="204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3" name="椭圆 22"/>
            <p:cNvSpPr/>
            <p:nvPr/>
          </p:nvSpPr>
          <p:spPr>
            <a:xfrm>
              <a:off x="3269" y="4192"/>
              <a:ext cx="1756" cy="1756"/>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grpSp>
      <p:sp>
        <p:nvSpPr>
          <p:cNvPr id="24" name="文本框 23"/>
          <p:cNvSpPr txBox="1"/>
          <p:nvPr/>
        </p:nvSpPr>
        <p:spPr>
          <a:xfrm>
            <a:off x="1729105" y="2506980"/>
            <a:ext cx="698500" cy="706755"/>
          </a:xfrm>
          <a:prstGeom prst="rect">
            <a:avLst/>
          </a:prstGeom>
          <a:noFill/>
        </p:spPr>
        <p:txBody>
          <a:bodyPr wrap="none" rtlCol="0">
            <a:spAutoFit/>
          </a:bodyPr>
          <a:p>
            <a:r>
              <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rPr>
              <a:t>01</a:t>
            </a:r>
            <a:endPar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endParaRPr>
          </a:p>
        </p:txBody>
      </p:sp>
      <p:sp>
        <p:nvSpPr>
          <p:cNvPr id="25" name="文本框 24"/>
          <p:cNvSpPr txBox="1"/>
          <p:nvPr/>
        </p:nvSpPr>
        <p:spPr>
          <a:xfrm>
            <a:off x="4331970" y="2506980"/>
            <a:ext cx="698500" cy="706755"/>
          </a:xfrm>
          <a:prstGeom prst="rect">
            <a:avLst/>
          </a:prstGeom>
          <a:noFill/>
        </p:spPr>
        <p:txBody>
          <a:bodyPr wrap="none" rtlCol="0">
            <a:spAutoFit/>
          </a:bodyPr>
          <a:p>
            <a:r>
              <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rPr>
              <a:t>02</a:t>
            </a:r>
            <a:endPar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endParaRPr>
          </a:p>
        </p:txBody>
      </p:sp>
      <p:sp>
        <p:nvSpPr>
          <p:cNvPr id="26" name="文本框 25"/>
          <p:cNvSpPr txBox="1"/>
          <p:nvPr/>
        </p:nvSpPr>
        <p:spPr>
          <a:xfrm>
            <a:off x="7033260" y="2506345"/>
            <a:ext cx="698500" cy="706755"/>
          </a:xfrm>
          <a:prstGeom prst="rect">
            <a:avLst/>
          </a:prstGeom>
          <a:noFill/>
        </p:spPr>
        <p:txBody>
          <a:bodyPr wrap="none" rtlCol="0">
            <a:spAutoFit/>
          </a:bodyPr>
          <a:p>
            <a:r>
              <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rPr>
              <a:t>03</a:t>
            </a:r>
            <a:endPar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endParaRPr>
          </a:p>
        </p:txBody>
      </p:sp>
      <p:sp>
        <p:nvSpPr>
          <p:cNvPr id="27" name="文本框 26"/>
          <p:cNvSpPr txBox="1"/>
          <p:nvPr/>
        </p:nvSpPr>
        <p:spPr>
          <a:xfrm>
            <a:off x="9652000" y="2506345"/>
            <a:ext cx="698500" cy="706755"/>
          </a:xfrm>
          <a:prstGeom prst="rect">
            <a:avLst/>
          </a:prstGeom>
          <a:noFill/>
        </p:spPr>
        <p:txBody>
          <a:bodyPr wrap="none" rtlCol="0">
            <a:spAutoFit/>
          </a:bodyPr>
          <a:p>
            <a:r>
              <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rPr>
              <a:t>04</a:t>
            </a:r>
            <a:endParaRPr lang="en-US" altLang="zh-CN" sz="4000" b="1">
              <a:solidFill>
                <a:schemeClr val="bg1"/>
              </a:solidFill>
              <a:latin typeface="思源黑体 CN Regular" panose="020B0500000000000000" charset="-122"/>
              <a:ea typeface="思源黑体 CN Regular" panose="020B0500000000000000" charset="-122"/>
              <a:cs typeface="Calibri Light" panose="020F0302020204030204" charset="0"/>
            </a:endParaRPr>
          </a:p>
        </p:txBody>
      </p:sp>
      <p:sp>
        <p:nvSpPr>
          <p:cNvPr id="28" name="文本框 27"/>
          <p:cNvSpPr txBox="1"/>
          <p:nvPr/>
        </p:nvSpPr>
        <p:spPr>
          <a:xfrm>
            <a:off x="970915" y="4208780"/>
            <a:ext cx="1717040" cy="398780"/>
          </a:xfrm>
          <a:prstGeom prst="rect">
            <a:avLst/>
          </a:prstGeom>
          <a:noFill/>
        </p:spPr>
        <p:txBody>
          <a:bodyPr wrap="none" rtlCol="0">
            <a:spAutoFit/>
          </a:bodyPr>
          <a:p>
            <a:pPr algn="l"/>
            <a:r>
              <a:rPr lang="en-US" altLang="zh-CN" sz="2000" b="1">
                <a:latin typeface="思源黑体 CN Regular" panose="020B0500000000000000" charset="-122"/>
                <a:ea typeface="思源黑体 CN Regular" panose="020B0500000000000000" charset="-122"/>
              </a:rPr>
              <a:t>    </a:t>
            </a:r>
            <a:r>
              <a:rPr lang="zh-CN" altLang="en-US" sz="2000" b="1">
                <a:latin typeface="思源黑体 CN Regular" panose="020B0500000000000000" charset="-122"/>
                <a:ea typeface="思源黑体 CN Regular" panose="020B0500000000000000" charset="-122"/>
              </a:rPr>
              <a:t>主要背景</a:t>
            </a:r>
            <a:endParaRPr lang="zh-CN" altLang="en-US" sz="2000" b="1">
              <a:latin typeface="思源黑体 CN Regular" panose="020B0500000000000000" charset="-122"/>
              <a:ea typeface="思源黑体 CN Regular" panose="020B0500000000000000" charset="-122"/>
            </a:endParaRPr>
          </a:p>
        </p:txBody>
      </p:sp>
      <p:sp>
        <p:nvSpPr>
          <p:cNvPr id="30" name="文本框 29"/>
          <p:cNvSpPr txBox="1"/>
          <p:nvPr/>
        </p:nvSpPr>
        <p:spPr>
          <a:xfrm>
            <a:off x="3563620" y="4208780"/>
            <a:ext cx="1717040" cy="398780"/>
          </a:xfrm>
          <a:prstGeom prst="rect">
            <a:avLst/>
          </a:prstGeom>
          <a:noFill/>
        </p:spPr>
        <p:txBody>
          <a:bodyPr wrap="none" rtlCol="0">
            <a:spAutoFit/>
          </a:bodyPr>
          <a:p>
            <a:pPr algn="l"/>
            <a:r>
              <a:rPr lang="en-US" altLang="zh-CN" sz="2000" b="1">
                <a:latin typeface="思源黑体 CN Regular" panose="020B0500000000000000" charset="-122"/>
                <a:ea typeface="思源黑体 CN Regular" panose="020B0500000000000000" charset="-122"/>
              </a:rPr>
              <a:t>    </a:t>
            </a:r>
            <a:r>
              <a:rPr lang="zh-CN" altLang="en-US" sz="2000" b="1">
                <a:latin typeface="思源黑体 CN Regular" panose="020B0500000000000000" charset="-122"/>
                <a:ea typeface="思源黑体 CN Regular" panose="020B0500000000000000" charset="-122"/>
              </a:rPr>
              <a:t>制定目的</a:t>
            </a:r>
            <a:endParaRPr lang="zh-CN" altLang="en-US" sz="2000" b="1">
              <a:latin typeface="思源黑体 CN Regular" panose="020B0500000000000000" charset="-122"/>
              <a:ea typeface="思源黑体 CN Regular" panose="020B0500000000000000" charset="-122"/>
            </a:endParaRPr>
          </a:p>
        </p:txBody>
      </p:sp>
      <p:sp>
        <p:nvSpPr>
          <p:cNvPr id="31" name="文本框 30"/>
          <p:cNvSpPr txBox="1"/>
          <p:nvPr/>
        </p:nvSpPr>
        <p:spPr>
          <a:xfrm>
            <a:off x="6275070" y="4208780"/>
            <a:ext cx="1717040" cy="398780"/>
          </a:xfrm>
          <a:prstGeom prst="rect">
            <a:avLst/>
          </a:prstGeom>
          <a:noFill/>
        </p:spPr>
        <p:txBody>
          <a:bodyPr wrap="none" rtlCol="0">
            <a:spAutoFit/>
          </a:bodyPr>
          <a:p>
            <a:pPr algn="l"/>
            <a:r>
              <a:rPr lang="en-US" altLang="zh-CN" sz="2000" b="1">
                <a:latin typeface="思源黑体 CN Regular" panose="020B0500000000000000" charset="-122"/>
                <a:ea typeface="思源黑体 CN Regular" panose="020B0500000000000000" charset="-122"/>
              </a:rPr>
              <a:t>    </a:t>
            </a:r>
            <a:r>
              <a:rPr lang="zh-CN" altLang="en-US" sz="2000" b="1">
                <a:latin typeface="思源黑体 CN Regular" panose="020B0500000000000000" charset="-122"/>
                <a:ea typeface="思源黑体 CN Regular" panose="020B0500000000000000" charset="-122"/>
              </a:rPr>
              <a:t>起草依据</a:t>
            </a:r>
            <a:endParaRPr lang="zh-CN" altLang="en-US" sz="2000" b="1">
              <a:latin typeface="思源黑体 CN Regular" panose="020B0500000000000000" charset="-122"/>
              <a:ea typeface="思源黑体 CN Regular" panose="020B0500000000000000" charset="-122"/>
            </a:endParaRPr>
          </a:p>
        </p:txBody>
      </p:sp>
      <p:sp>
        <p:nvSpPr>
          <p:cNvPr id="32" name="文本框 31"/>
          <p:cNvSpPr txBox="1"/>
          <p:nvPr/>
        </p:nvSpPr>
        <p:spPr>
          <a:xfrm>
            <a:off x="8893810" y="4208780"/>
            <a:ext cx="1717040" cy="398780"/>
          </a:xfrm>
          <a:prstGeom prst="rect">
            <a:avLst/>
          </a:prstGeom>
          <a:noFill/>
        </p:spPr>
        <p:txBody>
          <a:bodyPr wrap="none" rtlCol="0">
            <a:spAutoFit/>
          </a:bodyPr>
          <a:p>
            <a:pPr algn="l"/>
            <a:r>
              <a:rPr lang="en-US" altLang="zh-CN" sz="2000" b="1">
                <a:latin typeface="思源黑体 CN Regular" panose="020B0500000000000000" charset="-122"/>
                <a:ea typeface="思源黑体 CN Regular" panose="020B0500000000000000" charset="-122"/>
              </a:rPr>
              <a:t>    </a:t>
            </a:r>
            <a:r>
              <a:rPr lang="zh-CN" altLang="en-US" sz="2000" b="1">
                <a:latin typeface="思源黑体 CN Regular" panose="020B0500000000000000" charset="-122"/>
                <a:ea typeface="思源黑体 CN Regular" panose="020B0500000000000000" charset="-122"/>
              </a:rPr>
              <a:t>主要内容</a:t>
            </a:r>
            <a:endParaRPr lang="zh-CN" altLang="en-US" sz="2000" b="1">
              <a:latin typeface="思源黑体 CN Regular" panose="020B0500000000000000" charset="-122"/>
              <a:ea typeface="思源黑体 CN Regular" panose="020B0500000000000000" charset="-122"/>
            </a:endParaRPr>
          </a:p>
        </p:txBody>
      </p:sp>
      <p:cxnSp>
        <p:nvCxnSpPr>
          <p:cNvPr id="33" name="直接连接符 32"/>
          <p:cNvCxnSpPr/>
          <p:nvPr/>
        </p:nvCxnSpPr>
        <p:spPr>
          <a:xfrm>
            <a:off x="1651000" y="4027170"/>
            <a:ext cx="854710"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6955155" y="4027170"/>
            <a:ext cx="854710"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9573895" y="4027170"/>
            <a:ext cx="854710"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0" name="矩形 39"/>
          <p:cNvSpPr/>
          <p:nvPr/>
        </p:nvSpPr>
        <p:spPr>
          <a:xfrm>
            <a:off x="0" y="0"/>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1" name="矩形 40"/>
          <p:cNvSpPr/>
          <p:nvPr/>
        </p:nvSpPr>
        <p:spPr>
          <a:xfrm>
            <a:off x="0" y="6359525"/>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2" name="文本框 41"/>
          <p:cNvSpPr txBox="1"/>
          <p:nvPr/>
        </p:nvSpPr>
        <p:spPr>
          <a:xfrm>
            <a:off x="315595" y="38100"/>
            <a:ext cx="1553210" cy="460375"/>
          </a:xfrm>
          <a:prstGeom prst="rect">
            <a:avLst/>
          </a:prstGeom>
          <a:noFill/>
        </p:spPr>
        <p:txBody>
          <a:bodyPr wrap="none" rtlCol="0">
            <a:spAutoFit/>
          </a:bodyPr>
          <a:p>
            <a:r>
              <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rPr>
              <a:t>TITLE HERE</a:t>
            </a:r>
            <a:endPar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 name="矩形 39"/>
          <p:cNvSpPr/>
          <p:nvPr/>
        </p:nvSpPr>
        <p:spPr>
          <a:xfrm>
            <a:off x="0" y="541020"/>
            <a:ext cx="12192000" cy="70802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2" name="文本框 41"/>
          <p:cNvSpPr txBox="1"/>
          <p:nvPr/>
        </p:nvSpPr>
        <p:spPr>
          <a:xfrm>
            <a:off x="215265" y="634365"/>
            <a:ext cx="1612900" cy="521970"/>
          </a:xfrm>
          <a:prstGeom prst="rect">
            <a:avLst/>
          </a:prstGeom>
          <a:noFill/>
        </p:spPr>
        <p:txBody>
          <a:bodyPr wrap="none" rtlCol="0">
            <a:spAutoFit/>
          </a:bodyPr>
          <a:p>
            <a:pPr algn="l"/>
            <a:r>
              <a:rPr lang="en-US" altLang="zh-CN" sz="28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rPr>
              <a:t>主要背景</a:t>
            </a:r>
            <a:endParaRPr lang="en-US" altLang="zh-CN" sz="28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endParaRPr>
          </a:p>
        </p:txBody>
      </p:sp>
      <p:sp>
        <p:nvSpPr>
          <p:cNvPr id="6" name="文本框 5"/>
          <p:cNvSpPr txBox="1"/>
          <p:nvPr/>
        </p:nvSpPr>
        <p:spPr>
          <a:xfrm>
            <a:off x="886460" y="2077720"/>
            <a:ext cx="10410825" cy="3969385"/>
          </a:xfrm>
          <a:prstGeom prst="rect">
            <a:avLst/>
          </a:prstGeom>
          <a:noFill/>
        </p:spPr>
        <p:txBody>
          <a:bodyPr wrap="square" rtlCol="0">
            <a:spAutoFit/>
          </a:bodyPr>
          <a:p>
            <a:pPr algn="l">
              <a:lnSpc>
                <a:spcPct val="150000"/>
              </a:lnSpc>
            </a:pPr>
            <a:r>
              <a:rPr lang="zh-CN" altLang="en-US" sz="2400">
                <a:solidFill>
                  <a:schemeClr val="tx1"/>
                </a:solidFill>
                <a:latin typeface="黑体" panose="02010609060101010101" charset="-122"/>
                <a:ea typeface="黑体" panose="02010609060101010101" charset="-122"/>
                <a:cs typeface="黑体" panose="02010609060101010101" charset="-122"/>
              </a:rPr>
              <a:t>总体讲是建立健全和完善投资审计制度的需要。</a:t>
            </a:r>
            <a:endParaRPr lang="zh-CN" altLang="en-US" sz="2400">
              <a:solidFill>
                <a:schemeClr val="tx1"/>
              </a:solidFill>
              <a:latin typeface="黑体" panose="02010609060101010101" charset="-122"/>
              <a:ea typeface="黑体" panose="02010609060101010101" charset="-122"/>
              <a:cs typeface="黑体" panose="02010609060101010101" charset="-122"/>
            </a:endParaRPr>
          </a:p>
          <a:p>
            <a:pPr algn="l">
              <a:lnSpc>
                <a:spcPct val="150000"/>
              </a:lnSpc>
            </a:pPr>
            <a:r>
              <a:rPr lang="zh-CN" altLang="en-US" sz="2400">
                <a:solidFill>
                  <a:schemeClr val="tx1"/>
                </a:solidFill>
                <a:latin typeface="黑体" panose="02010609060101010101" charset="-122"/>
                <a:ea typeface="黑体" panose="02010609060101010101" charset="-122"/>
                <a:cs typeface="黑体" panose="02010609060101010101" charset="-122"/>
              </a:rPr>
              <a:t>1、投资审计监督地方性操作规范缺失。</a:t>
            </a:r>
            <a:endParaRPr lang="zh-CN" altLang="en-US" sz="2400">
              <a:solidFill>
                <a:schemeClr val="tx1"/>
              </a:solidFill>
              <a:latin typeface="黑体" panose="02010609060101010101" charset="-122"/>
              <a:ea typeface="黑体" panose="02010609060101010101" charset="-122"/>
              <a:cs typeface="黑体" panose="02010609060101010101" charset="-122"/>
            </a:endParaRPr>
          </a:p>
          <a:p>
            <a:pPr algn="l">
              <a:lnSpc>
                <a:spcPct val="150000"/>
              </a:lnSpc>
            </a:pPr>
            <a:r>
              <a:rPr lang="zh-CN" altLang="en-US" sz="2400">
                <a:solidFill>
                  <a:schemeClr val="tx1"/>
                </a:solidFill>
                <a:latin typeface="黑体" panose="02010609060101010101" charset="-122"/>
                <a:ea typeface="黑体" panose="02010609060101010101" charset="-122"/>
                <a:cs typeface="黑体" panose="02010609060101010101" charset="-122"/>
              </a:rPr>
              <a:t>2、贯彻落实新修订《审计法》和审计署有关投资审计转型发展部署要求的需要。</a:t>
            </a:r>
            <a:endParaRPr lang="zh-CN" altLang="en-US" sz="2400">
              <a:solidFill>
                <a:schemeClr val="tx1"/>
              </a:solidFill>
              <a:latin typeface="黑体" panose="02010609060101010101" charset="-122"/>
              <a:ea typeface="黑体" panose="02010609060101010101" charset="-122"/>
              <a:cs typeface="黑体" panose="02010609060101010101" charset="-122"/>
            </a:endParaRPr>
          </a:p>
          <a:p>
            <a:pPr algn="l">
              <a:lnSpc>
                <a:spcPct val="150000"/>
              </a:lnSpc>
            </a:pPr>
            <a:r>
              <a:rPr lang="zh-CN" altLang="en-US" sz="2400">
                <a:solidFill>
                  <a:schemeClr val="tx1"/>
                </a:solidFill>
                <a:latin typeface="黑体" panose="02010609060101010101" charset="-122"/>
                <a:ea typeface="黑体" panose="02010609060101010101" charset="-122"/>
                <a:cs typeface="黑体" panose="02010609060101010101" charset="-122"/>
              </a:rPr>
              <a:t>3、有效推进公共工程投资审计监督全覆盖和进一步提升公共工程投资审计质效的需要。</a:t>
            </a:r>
            <a:endParaRPr lang="zh-CN" altLang="en-US" sz="2400">
              <a:solidFill>
                <a:schemeClr val="tx1"/>
              </a:solidFill>
              <a:latin typeface="黑体" panose="02010609060101010101" charset="-122"/>
              <a:ea typeface="黑体" panose="02010609060101010101" charset="-122"/>
              <a:cs typeface="黑体" panose="02010609060101010101" charset="-122"/>
            </a:endParaRPr>
          </a:p>
          <a:p>
            <a:pPr algn="l">
              <a:lnSpc>
                <a:spcPct val="150000"/>
              </a:lnSpc>
            </a:pPr>
            <a:endParaRPr lang="zh-CN" altLang="en-US" sz="2400">
              <a:solidFill>
                <a:schemeClr val="tx1"/>
              </a:solidFill>
              <a:latin typeface="黑体" panose="02010609060101010101" charset="-122"/>
              <a:ea typeface="黑体" panose="02010609060101010101" charset="-122"/>
              <a:cs typeface="黑体" panose="02010609060101010101" charset="-122"/>
            </a:endParaRPr>
          </a:p>
        </p:txBody>
      </p:sp>
      <p:sp>
        <p:nvSpPr>
          <p:cNvPr id="53" name="新月形 52"/>
          <p:cNvSpPr/>
          <p:nvPr/>
        </p:nvSpPr>
        <p:spPr>
          <a:xfrm rot="1620000">
            <a:off x="229870" y="1322070"/>
            <a:ext cx="675005" cy="1502410"/>
          </a:xfrm>
          <a:prstGeom prst="mo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54" name="新月形 53"/>
          <p:cNvSpPr/>
          <p:nvPr/>
        </p:nvSpPr>
        <p:spPr>
          <a:xfrm rot="2220000" flipH="1">
            <a:off x="11012805" y="5353685"/>
            <a:ext cx="612775" cy="1454150"/>
          </a:xfrm>
          <a:prstGeom prst="mo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 name="矩形 39"/>
          <p:cNvSpPr/>
          <p:nvPr/>
        </p:nvSpPr>
        <p:spPr>
          <a:xfrm>
            <a:off x="0" y="0"/>
            <a:ext cx="12192000" cy="66103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2" name="文本框 41"/>
          <p:cNvSpPr txBox="1"/>
          <p:nvPr/>
        </p:nvSpPr>
        <p:spPr>
          <a:xfrm>
            <a:off x="225425" y="100330"/>
            <a:ext cx="1407160" cy="460375"/>
          </a:xfrm>
          <a:prstGeom prst="rect">
            <a:avLst/>
          </a:prstGeom>
          <a:noFill/>
        </p:spPr>
        <p:txBody>
          <a:bodyPr wrap="square" rtlCol="0">
            <a:spAutoFit/>
          </a:bodyPr>
          <a:p>
            <a:r>
              <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rPr>
              <a:t>制定目的</a:t>
            </a:r>
            <a:endPar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endParaRPr>
          </a:p>
        </p:txBody>
      </p:sp>
      <p:sp>
        <p:nvSpPr>
          <p:cNvPr id="41" name="矩形 40"/>
          <p:cNvSpPr/>
          <p:nvPr/>
        </p:nvSpPr>
        <p:spPr>
          <a:xfrm>
            <a:off x="0" y="6359525"/>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 name="椭圆 1"/>
          <p:cNvSpPr/>
          <p:nvPr/>
        </p:nvSpPr>
        <p:spPr>
          <a:xfrm>
            <a:off x="2449195" y="1078865"/>
            <a:ext cx="6878955" cy="4719955"/>
          </a:xfrm>
          <a:prstGeom prst="ellipse">
            <a:avLst/>
          </a:prstGeom>
          <a:noFill/>
          <a:ln w="31750"/>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53" name="新月形 52"/>
          <p:cNvSpPr/>
          <p:nvPr/>
        </p:nvSpPr>
        <p:spPr>
          <a:xfrm>
            <a:off x="770255" y="1880870"/>
            <a:ext cx="1008380" cy="3096895"/>
          </a:xfrm>
          <a:prstGeom prst="mo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54" name="新月形 53"/>
          <p:cNvSpPr/>
          <p:nvPr/>
        </p:nvSpPr>
        <p:spPr>
          <a:xfrm flipH="1">
            <a:off x="10556240" y="1880870"/>
            <a:ext cx="1008380" cy="3096895"/>
          </a:xfrm>
          <a:prstGeom prst="mo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latin typeface="思源黑体 CN Regular" panose="020B0500000000000000" charset="-122"/>
              <a:ea typeface="思源黑体 CN Regular" panose="020B0500000000000000" charset="-122"/>
            </a:endParaRPr>
          </a:p>
        </p:txBody>
      </p:sp>
      <p:sp>
        <p:nvSpPr>
          <p:cNvPr id="100" name="文本框 99"/>
          <p:cNvSpPr txBox="1"/>
          <p:nvPr/>
        </p:nvSpPr>
        <p:spPr>
          <a:xfrm>
            <a:off x="3348355" y="2069783"/>
            <a:ext cx="5080000" cy="2306955"/>
          </a:xfrm>
          <a:prstGeom prst="rect">
            <a:avLst/>
          </a:prstGeom>
          <a:noFill/>
          <a:ln w="9525">
            <a:noFill/>
          </a:ln>
        </p:spPr>
        <p:txBody>
          <a:bodyPr wrap="square">
            <a:spAutoFit/>
          </a:bodyPr>
          <a:p>
            <a:pPr indent="406400"/>
            <a:r>
              <a:rPr lang="zh-CN" sz="2400">
                <a:solidFill>
                  <a:srgbClr val="3D3D3D"/>
                </a:solidFill>
                <a:latin typeface="黑体" panose="02010609060101010101" charset="-122"/>
                <a:ea typeface="黑体" panose="02010609060101010101" charset="-122"/>
                <a:cs typeface="黑体" panose="02010609060101010101" charset="-122"/>
              </a:rPr>
              <a:t>依法规范投资审计工作，提高投资审计质效，推动建设单位依法主动履职，提升公共投资建设项目管理水平，更好发挥国家审计在稳投资、深化</a:t>
            </a:r>
            <a:r>
              <a:rPr lang="en-US" sz="2400">
                <a:solidFill>
                  <a:srgbClr val="3D3D3D"/>
                </a:solidFill>
                <a:latin typeface="黑体" panose="02010609060101010101" charset="-122"/>
                <a:ea typeface="黑体" panose="02010609060101010101" charset="-122"/>
                <a:cs typeface="黑体" panose="02010609060101010101" charset="-122"/>
              </a:rPr>
              <a:t>“</a:t>
            </a:r>
            <a:r>
              <a:rPr lang="zh-CN" sz="2400">
                <a:solidFill>
                  <a:srgbClr val="3D3D3D"/>
                </a:solidFill>
                <a:latin typeface="黑体" panose="02010609060101010101" charset="-122"/>
                <a:ea typeface="黑体" panose="02010609060101010101" charset="-122"/>
                <a:cs typeface="黑体" panose="02010609060101010101" charset="-122"/>
              </a:rPr>
              <a:t>放管服</a:t>
            </a:r>
            <a:r>
              <a:rPr lang="en-US" sz="2400">
                <a:solidFill>
                  <a:srgbClr val="3D3D3D"/>
                </a:solidFill>
                <a:latin typeface="黑体" panose="02010609060101010101" charset="-122"/>
                <a:ea typeface="黑体" panose="02010609060101010101" charset="-122"/>
                <a:cs typeface="黑体" panose="02010609060101010101" charset="-122"/>
              </a:rPr>
              <a:t>”</a:t>
            </a:r>
            <a:r>
              <a:rPr lang="zh-CN" sz="2400">
                <a:solidFill>
                  <a:srgbClr val="3D3D3D"/>
                </a:solidFill>
                <a:latin typeface="黑体" panose="02010609060101010101" charset="-122"/>
                <a:ea typeface="黑体" panose="02010609060101010101" charset="-122"/>
                <a:cs typeface="黑体" panose="02010609060101010101" charset="-122"/>
              </a:rPr>
              <a:t>改革和优化营商环境等重大政策措施落实方面的促进作用</a:t>
            </a:r>
            <a:r>
              <a:rPr lang="zh-CN" sz="2400">
                <a:solidFill>
                  <a:srgbClr val="000000"/>
                </a:solidFill>
                <a:latin typeface="黑体" panose="02010609060101010101" charset="-122"/>
                <a:ea typeface="黑体" panose="02010609060101010101" charset="-122"/>
                <a:cs typeface="黑体" panose="02010609060101010101" charset="-122"/>
              </a:rPr>
              <a:t>。</a:t>
            </a:r>
            <a:endParaRPr lang="zh-CN" altLang="en-US" sz="2400">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椭圆 3"/>
          <p:cNvSpPr/>
          <p:nvPr>
            <p:custDataLst>
              <p:tags r:id="rId1"/>
            </p:custDataLst>
          </p:nvPr>
        </p:nvSpPr>
        <p:spPr bwMode="auto">
          <a:xfrm flipH="1">
            <a:off x="6022855" y="1165150"/>
            <a:ext cx="146624" cy="146627"/>
          </a:xfrm>
          <a:prstGeom prst="ellipse">
            <a:avLst/>
          </a:prstGeom>
          <a:solidFill>
            <a:srgbClr val="1F74AD"/>
          </a:solidFill>
          <a:ln w="9525">
            <a:noFill/>
            <a:round/>
          </a:ln>
        </p:spPr>
        <p:txBody>
          <a:bodyPr anchor="ctr"/>
          <a:p>
            <a:pPr algn="ctr">
              <a:lnSpc>
                <a:spcPct val="120000"/>
              </a:lnSpc>
            </a:pPr>
            <a:endParaRPr>
              <a:latin typeface="思源黑体 CN Regular" panose="020B0500000000000000" charset="-122"/>
              <a:ea typeface="思源黑体 CN Regular" panose="020B0500000000000000" charset="-122"/>
              <a:sym typeface="Arial" panose="020B0604020202020204" pitchFamily="34" charset="0"/>
            </a:endParaRPr>
          </a:p>
        </p:txBody>
      </p:sp>
      <p:sp>
        <p:nvSpPr>
          <p:cNvPr id="5" name="椭圆 4"/>
          <p:cNvSpPr/>
          <p:nvPr>
            <p:custDataLst>
              <p:tags r:id="rId2"/>
            </p:custDataLst>
          </p:nvPr>
        </p:nvSpPr>
        <p:spPr bwMode="auto">
          <a:xfrm flipH="1">
            <a:off x="6010790" y="2094365"/>
            <a:ext cx="146624" cy="146627"/>
          </a:xfrm>
          <a:prstGeom prst="ellipse">
            <a:avLst/>
          </a:prstGeom>
          <a:solidFill>
            <a:srgbClr val="3498DB"/>
          </a:solidFill>
          <a:ln w="9525">
            <a:noFill/>
            <a:round/>
          </a:ln>
        </p:spPr>
        <p:txBody>
          <a:bodyPr anchor="ctr"/>
          <a:p>
            <a:pPr algn="ctr">
              <a:lnSpc>
                <a:spcPct val="120000"/>
              </a:lnSpc>
            </a:pPr>
            <a:endParaRPr>
              <a:latin typeface="思源黑体 CN Regular" panose="020B0500000000000000" charset="-122"/>
              <a:ea typeface="思源黑体 CN Regular" panose="020B0500000000000000" charset="-122"/>
              <a:sym typeface="Arial" panose="020B0604020202020204" pitchFamily="34" charset="0"/>
            </a:endParaRPr>
          </a:p>
        </p:txBody>
      </p:sp>
      <p:sp>
        <p:nvSpPr>
          <p:cNvPr id="6" name="椭圆 5"/>
          <p:cNvSpPr/>
          <p:nvPr>
            <p:custDataLst>
              <p:tags r:id="rId3"/>
            </p:custDataLst>
          </p:nvPr>
        </p:nvSpPr>
        <p:spPr bwMode="auto">
          <a:xfrm flipH="1">
            <a:off x="6010790" y="3017913"/>
            <a:ext cx="146624" cy="146627"/>
          </a:xfrm>
          <a:prstGeom prst="ellipse">
            <a:avLst/>
          </a:prstGeom>
          <a:solidFill>
            <a:srgbClr val="1AA3AA"/>
          </a:solidFill>
          <a:ln w="9525">
            <a:noFill/>
            <a:round/>
          </a:ln>
        </p:spPr>
        <p:txBody>
          <a:bodyPr anchor="ctr"/>
          <a:p>
            <a:pPr algn="ctr">
              <a:lnSpc>
                <a:spcPct val="120000"/>
              </a:lnSpc>
            </a:pPr>
            <a:endParaRPr>
              <a:latin typeface="思源黑体 CN Regular" panose="020B0500000000000000" charset="-122"/>
              <a:ea typeface="思源黑体 CN Regular" panose="020B0500000000000000" charset="-122"/>
              <a:sym typeface="Arial" panose="020B0604020202020204" pitchFamily="34" charset="0"/>
            </a:endParaRPr>
          </a:p>
        </p:txBody>
      </p:sp>
      <p:sp>
        <p:nvSpPr>
          <p:cNvPr id="7" name="椭圆 6"/>
          <p:cNvSpPr/>
          <p:nvPr>
            <p:custDataLst>
              <p:tags r:id="rId4"/>
            </p:custDataLst>
          </p:nvPr>
        </p:nvSpPr>
        <p:spPr bwMode="auto">
          <a:xfrm flipH="1">
            <a:off x="6010790" y="3866394"/>
            <a:ext cx="146624" cy="146627"/>
          </a:xfrm>
          <a:prstGeom prst="ellipse">
            <a:avLst/>
          </a:prstGeom>
          <a:solidFill>
            <a:srgbClr val="69A35B"/>
          </a:solidFill>
          <a:ln w="9525">
            <a:noFill/>
            <a:round/>
          </a:ln>
        </p:spPr>
        <p:txBody>
          <a:bodyPr anchor="ctr"/>
          <a:p>
            <a:pPr algn="ctr">
              <a:lnSpc>
                <a:spcPct val="120000"/>
              </a:lnSpc>
            </a:pPr>
            <a:endParaRPr>
              <a:latin typeface="思源黑体 CN Regular" panose="020B0500000000000000" charset="-122"/>
              <a:ea typeface="思源黑体 CN Regular" panose="020B0500000000000000" charset="-122"/>
              <a:sym typeface="Arial" panose="020B0604020202020204" pitchFamily="34" charset="0"/>
            </a:endParaRPr>
          </a:p>
        </p:txBody>
      </p:sp>
      <p:sp>
        <p:nvSpPr>
          <p:cNvPr id="25" name="椭圆 24"/>
          <p:cNvSpPr/>
          <p:nvPr>
            <p:custDataLst>
              <p:tags r:id="rId5"/>
            </p:custDataLst>
          </p:nvPr>
        </p:nvSpPr>
        <p:spPr bwMode="auto">
          <a:xfrm flipH="1">
            <a:off x="6022220" y="4910764"/>
            <a:ext cx="146624" cy="146627"/>
          </a:xfrm>
          <a:prstGeom prst="ellipse">
            <a:avLst/>
          </a:prstGeom>
          <a:solidFill>
            <a:srgbClr val="9BBB59"/>
          </a:solidFill>
          <a:ln w="9525">
            <a:noFill/>
            <a:round/>
          </a:ln>
        </p:spPr>
        <p:txBody>
          <a:bodyPr anchor="ctr"/>
          <a:p>
            <a:pPr algn="ctr">
              <a:lnSpc>
                <a:spcPct val="120000"/>
              </a:lnSpc>
            </a:pPr>
            <a:endParaRPr>
              <a:latin typeface="思源黑体 CN Regular" panose="020B0500000000000000" charset="-122"/>
              <a:ea typeface="思源黑体 CN Regular" panose="020B0500000000000000" charset="-122"/>
              <a:sym typeface="Arial" panose="020B0604020202020204" pitchFamily="34" charset="0"/>
            </a:endParaRPr>
          </a:p>
        </p:txBody>
      </p:sp>
      <p:sp>
        <p:nvSpPr>
          <p:cNvPr id="40" name="矩形 39"/>
          <p:cNvSpPr/>
          <p:nvPr/>
        </p:nvSpPr>
        <p:spPr>
          <a:xfrm>
            <a:off x="0" y="0"/>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2" name="文本框 41"/>
          <p:cNvSpPr txBox="1"/>
          <p:nvPr/>
        </p:nvSpPr>
        <p:spPr>
          <a:xfrm>
            <a:off x="225425" y="19050"/>
            <a:ext cx="1407160" cy="460375"/>
          </a:xfrm>
          <a:prstGeom prst="rect">
            <a:avLst/>
          </a:prstGeom>
          <a:noFill/>
        </p:spPr>
        <p:txBody>
          <a:bodyPr wrap="none" rtlCol="0">
            <a:spAutoFit/>
          </a:bodyPr>
          <a:p>
            <a:r>
              <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rPr>
              <a:t>起草依据</a:t>
            </a:r>
            <a:endPar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endParaRPr>
          </a:p>
        </p:txBody>
      </p:sp>
      <p:sp>
        <p:nvSpPr>
          <p:cNvPr id="41" name="矩形 40"/>
          <p:cNvSpPr/>
          <p:nvPr/>
        </p:nvSpPr>
        <p:spPr>
          <a:xfrm>
            <a:off x="0" y="6359525"/>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00" name="文本框 99"/>
          <p:cNvSpPr txBox="1"/>
          <p:nvPr/>
        </p:nvSpPr>
        <p:spPr>
          <a:xfrm>
            <a:off x="6315075" y="1002983"/>
            <a:ext cx="5080000" cy="5262245"/>
          </a:xfrm>
          <a:prstGeom prst="rect">
            <a:avLst/>
          </a:prstGeom>
          <a:noFill/>
          <a:ln w="9525">
            <a:noFill/>
          </a:ln>
        </p:spPr>
        <p:txBody>
          <a:bodyPr>
            <a:spAutoFit/>
          </a:bodyPr>
          <a:p>
            <a:r>
              <a:rPr lang="zh-CN" sz="2400">
                <a:solidFill>
                  <a:srgbClr val="3D3D3D"/>
                </a:solidFill>
                <a:latin typeface="黑体" panose="02010609060101010101" charset="-122"/>
                <a:ea typeface="黑体" panose="02010609060101010101" charset="-122"/>
                <a:cs typeface="黑体" panose="02010609060101010101" charset="-122"/>
              </a:rPr>
              <a:t>主要包括《中华人民共和国审计法》《中华人民共和国审计法实施条例》《国家审计准则》，审计署办公厅《关于进一步完善和规范投资审计工作的意见》（审投发</a:t>
            </a:r>
            <a:r>
              <a:rPr lang="en-US" sz="2400">
                <a:solidFill>
                  <a:srgbClr val="3D3D3D"/>
                </a:solidFill>
                <a:latin typeface="黑体" panose="02010609060101010101" charset="-122"/>
                <a:ea typeface="黑体" panose="02010609060101010101" charset="-122"/>
                <a:cs typeface="黑体" panose="02010609060101010101" charset="-122"/>
              </a:rPr>
              <a:t>[2017</a:t>
            </a:r>
            <a:r>
              <a:rPr lang="zh-CN" sz="2400">
                <a:solidFill>
                  <a:srgbClr val="3D3D3D"/>
                </a:solidFill>
                <a:latin typeface="黑体" panose="02010609060101010101" charset="-122"/>
                <a:ea typeface="黑体" panose="02010609060101010101" charset="-122"/>
                <a:cs typeface="黑体" panose="02010609060101010101" charset="-122"/>
              </a:rPr>
              <a:t>］</a:t>
            </a:r>
            <a:r>
              <a:rPr lang="en-US" sz="2400">
                <a:solidFill>
                  <a:srgbClr val="3D3D3D"/>
                </a:solidFill>
                <a:latin typeface="黑体" panose="02010609060101010101" charset="-122"/>
                <a:ea typeface="黑体" panose="02010609060101010101" charset="-122"/>
                <a:cs typeface="黑体" panose="02010609060101010101" charset="-122"/>
              </a:rPr>
              <a:t>30</a:t>
            </a:r>
            <a:r>
              <a:rPr lang="zh-CN" sz="2400">
                <a:solidFill>
                  <a:srgbClr val="3D3D3D"/>
                </a:solidFill>
                <a:latin typeface="黑体" panose="02010609060101010101" charset="-122"/>
                <a:ea typeface="黑体" panose="02010609060101010101" charset="-122"/>
                <a:cs typeface="黑体" panose="02010609060101010101" charset="-122"/>
              </a:rPr>
              <a:t>号）及该《意见》贯彻落实中常见问题解答（审办投发</a:t>
            </a:r>
            <a:r>
              <a:rPr lang="en-US" sz="2400">
                <a:solidFill>
                  <a:srgbClr val="3D3D3D"/>
                </a:solidFill>
                <a:latin typeface="黑体" panose="02010609060101010101" charset="-122"/>
                <a:ea typeface="黑体" panose="02010609060101010101" charset="-122"/>
                <a:cs typeface="黑体" panose="02010609060101010101" charset="-122"/>
              </a:rPr>
              <a:t>[2019</a:t>
            </a:r>
            <a:r>
              <a:rPr lang="zh-CN" sz="2400">
                <a:solidFill>
                  <a:srgbClr val="3D3D3D"/>
                </a:solidFill>
                <a:latin typeface="黑体" panose="02010609060101010101" charset="-122"/>
                <a:ea typeface="黑体" panose="02010609060101010101" charset="-122"/>
                <a:cs typeface="黑体" panose="02010609060101010101" charset="-122"/>
              </a:rPr>
              <a:t>］</a:t>
            </a:r>
            <a:r>
              <a:rPr lang="en-US" sz="2400">
                <a:solidFill>
                  <a:srgbClr val="3D3D3D"/>
                </a:solidFill>
                <a:latin typeface="黑体" panose="02010609060101010101" charset="-122"/>
                <a:ea typeface="黑体" panose="02010609060101010101" charset="-122"/>
                <a:cs typeface="黑体" panose="02010609060101010101" charset="-122"/>
              </a:rPr>
              <a:t>95</a:t>
            </a:r>
            <a:r>
              <a:rPr lang="zh-CN" sz="2400">
                <a:solidFill>
                  <a:srgbClr val="3D3D3D"/>
                </a:solidFill>
                <a:latin typeface="黑体" panose="02010609060101010101" charset="-122"/>
                <a:ea typeface="黑体" panose="02010609060101010101" charset="-122"/>
                <a:cs typeface="黑体" panose="02010609060101010101" charset="-122"/>
              </a:rPr>
              <a:t>号）、《关于进一步规范聘请中介机构参与投资审计工作的通知》（审办办发〔</a:t>
            </a:r>
            <a:r>
              <a:rPr lang="en-US" sz="2400">
                <a:solidFill>
                  <a:srgbClr val="3D3D3D"/>
                </a:solidFill>
                <a:latin typeface="黑体" panose="02010609060101010101" charset="-122"/>
                <a:ea typeface="黑体" panose="02010609060101010101" charset="-122"/>
                <a:cs typeface="黑体" panose="02010609060101010101" charset="-122"/>
              </a:rPr>
              <a:t>2018</a:t>
            </a:r>
            <a:r>
              <a:rPr lang="zh-CN" sz="2400">
                <a:solidFill>
                  <a:srgbClr val="3D3D3D"/>
                </a:solidFill>
                <a:latin typeface="黑体" panose="02010609060101010101" charset="-122"/>
                <a:ea typeface="黑体" panose="02010609060101010101" charset="-122"/>
                <a:cs typeface="黑体" panose="02010609060101010101" charset="-122"/>
              </a:rPr>
              <a:t>〕</a:t>
            </a:r>
            <a:r>
              <a:rPr lang="en-US" sz="2400">
                <a:solidFill>
                  <a:srgbClr val="3D3D3D"/>
                </a:solidFill>
                <a:latin typeface="黑体" panose="02010609060101010101" charset="-122"/>
                <a:ea typeface="黑体" panose="02010609060101010101" charset="-122"/>
                <a:cs typeface="黑体" panose="02010609060101010101" charset="-122"/>
              </a:rPr>
              <a:t>53</a:t>
            </a:r>
            <a:r>
              <a:rPr lang="zh-CN" sz="2400">
                <a:solidFill>
                  <a:srgbClr val="3D3D3D"/>
                </a:solidFill>
                <a:latin typeface="黑体" panose="02010609060101010101" charset="-122"/>
                <a:ea typeface="黑体" panose="02010609060101010101" charset="-122"/>
                <a:cs typeface="黑体" panose="02010609060101010101" charset="-122"/>
              </a:rPr>
              <a:t>号），以及《政府投资项目审计规定》（审投发〔</a:t>
            </a:r>
            <a:r>
              <a:rPr lang="en-US" sz="2400">
                <a:solidFill>
                  <a:srgbClr val="3D3D3D"/>
                </a:solidFill>
                <a:latin typeface="黑体" panose="02010609060101010101" charset="-122"/>
                <a:ea typeface="黑体" panose="02010609060101010101" charset="-122"/>
                <a:cs typeface="黑体" panose="02010609060101010101" charset="-122"/>
              </a:rPr>
              <a:t>2010</a:t>
            </a:r>
            <a:r>
              <a:rPr lang="zh-CN" sz="2400">
                <a:solidFill>
                  <a:srgbClr val="3D3D3D"/>
                </a:solidFill>
                <a:latin typeface="黑体" panose="02010609060101010101" charset="-122"/>
                <a:ea typeface="黑体" panose="02010609060101010101" charset="-122"/>
                <a:cs typeface="黑体" panose="02010609060101010101" charset="-122"/>
              </a:rPr>
              <a:t>〕</a:t>
            </a:r>
            <a:r>
              <a:rPr lang="en-US" sz="2400">
                <a:solidFill>
                  <a:srgbClr val="3D3D3D"/>
                </a:solidFill>
                <a:latin typeface="黑体" panose="02010609060101010101" charset="-122"/>
                <a:ea typeface="黑体" panose="02010609060101010101" charset="-122"/>
                <a:cs typeface="黑体" panose="02010609060101010101" charset="-122"/>
              </a:rPr>
              <a:t>173</a:t>
            </a:r>
            <a:r>
              <a:rPr lang="zh-CN" sz="2400">
                <a:solidFill>
                  <a:srgbClr val="3D3D3D"/>
                </a:solidFill>
                <a:latin typeface="黑体" panose="02010609060101010101" charset="-122"/>
                <a:ea typeface="黑体" panose="02010609060101010101" charset="-122"/>
                <a:cs typeface="黑体" panose="02010609060101010101" charset="-122"/>
              </a:rPr>
              <a:t>号）、《基本建设财务规则》（财政部令第</a:t>
            </a:r>
            <a:r>
              <a:rPr lang="en-US" sz="2400">
                <a:solidFill>
                  <a:srgbClr val="3D3D3D"/>
                </a:solidFill>
                <a:latin typeface="黑体" panose="02010609060101010101" charset="-122"/>
                <a:ea typeface="黑体" panose="02010609060101010101" charset="-122"/>
                <a:cs typeface="黑体" panose="02010609060101010101" charset="-122"/>
              </a:rPr>
              <a:t>81</a:t>
            </a:r>
            <a:r>
              <a:rPr lang="zh-CN" sz="2400">
                <a:solidFill>
                  <a:srgbClr val="3D3D3D"/>
                </a:solidFill>
                <a:latin typeface="黑体" panose="02010609060101010101" charset="-122"/>
                <a:ea typeface="黑体" panose="02010609060101010101" charset="-122"/>
                <a:cs typeface="黑体" panose="02010609060101010101" charset="-122"/>
              </a:rPr>
              <a:t>号）、《财政违法行为处罚处分条例》等相关法律法规和规范性文件</a:t>
            </a:r>
            <a:r>
              <a:rPr lang="zh-CN" sz="2400">
                <a:solidFill>
                  <a:srgbClr val="000000"/>
                </a:solidFill>
                <a:latin typeface="黑体" panose="02010609060101010101" charset="-122"/>
                <a:ea typeface="黑体" panose="02010609060101010101" charset="-122"/>
                <a:cs typeface="黑体" panose="02010609060101010101" charset="-122"/>
              </a:rPr>
              <a:t>。</a:t>
            </a:r>
            <a:endParaRPr lang="zh-CN" altLang="en-US" sz="2400">
              <a:latin typeface="黑体" panose="02010609060101010101" charset="-122"/>
              <a:ea typeface="黑体" panose="02010609060101010101" charset="-122"/>
              <a:cs typeface="黑体" panose="02010609060101010101" charset="-122"/>
            </a:endParaRPr>
          </a:p>
        </p:txBody>
      </p:sp>
      <p:sp>
        <p:nvSpPr>
          <p:cNvPr id="22" name="任意多边形 21"/>
          <p:cNvSpPr/>
          <p:nvPr/>
        </p:nvSpPr>
        <p:spPr>
          <a:xfrm rot="17940000">
            <a:off x="835025" y="2486025"/>
            <a:ext cx="3772535" cy="1885950"/>
          </a:xfrm>
          <a:custGeom>
            <a:avLst/>
            <a:gdLst>
              <a:gd name="connsiteX0" fmla="*/ 5103 w 5103"/>
              <a:gd name="connsiteY0" fmla="*/ 0 h 2551"/>
              <a:gd name="connsiteX1" fmla="*/ 2552 w 5103"/>
              <a:gd name="connsiteY1" fmla="*/ 2551 h 2551"/>
              <a:gd name="connsiteX2" fmla="*/ 0 w 5103"/>
              <a:gd name="connsiteY2" fmla="*/ 0 h 2551"/>
            </a:gdLst>
            <a:ahLst/>
            <a:cxnLst>
              <a:cxn ang="0">
                <a:pos x="connsiteX0" y="connsiteY0"/>
              </a:cxn>
              <a:cxn ang="0">
                <a:pos x="connsiteX1" y="connsiteY1"/>
              </a:cxn>
              <a:cxn ang="0">
                <a:pos x="connsiteX2" y="connsiteY2"/>
              </a:cxn>
            </a:cxnLst>
            <a:rect l="l" t="t" r="r" b="b"/>
            <a:pathLst>
              <a:path w="5103" h="2551">
                <a:moveTo>
                  <a:pt x="5103" y="0"/>
                </a:moveTo>
                <a:cubicBezTo>
                  <a:pt x="5103" y="1409"/>
                  <a:pt x="3961" y="2551"/>
                  <a:pt x="2552" y="2551"/>
                </a:cubicBezTo>
                <a:cubicBezTo>
                  <a:pt x="1142" y="2551"/>
                  <a:pt x="0" y="1409"/>
                  <a:pt x="0" y="0"/>
                </a:cubicBezTo>
              </a:path>
            </a:pathLst>
          </a:custGeom>
          <a:noFill/>
          <a:ln w="31750">
            <a:solidFill>
              <a:schemeClr val="accent2">
                <a:lumMod val="40000"/>
                <a:lumOff val="60000"/>
              </a:schemeClr>
            </a:solidFill>
          </a:ln>
          <a:extLst>
            <a:ext uri="{909E8E84-426E-40DD-AFC4-6F175D3DCCD1}">
              <a14:hiddenFill xmlns:a14="http://schemas.microsoft.com/office/drawing/2010/main">
                <a:solidFill>
                  <a:schemeClr val="accent2">
                    <a:lumMod val="40000"/>
                    <a:lumOff val="6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3" name="椭圆 22"/>
          <p:cNvSpPr/>
          <p:nvPr/>
        </p:nvSpPr>
        <p:spPr>
          <a:xfrm>
            <a:off x="2611120" y="1543050"/>
            <a:ext cx="863600" cy="863600"/>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4" name="椭圆 23"/>
          <p:cNvSpPr/>
          <p:nvPr/>
        </p:nvSpPr>
        <p:spPr>
          <a:xfrm>
            <a:off x="3234055" y="2997835"/>
            <a:ext cx="863600" cy="863600"/>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9" name="椭圆 28"/>
          <p:cNvSpPr/>
          <p:nvPr/>
        </p:nvSpPr>
        <p:spPr>
          <a:xfrm>
            <a:off x="2611120" y="4451985"/>
            <a:ext cx="863600" cy="863600"/>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pic>
        <p:nvPicPr>
          <p:cNvPr id="30" name="图片 29" descr="20288679"/>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28290" y="4669155"/>
            <a:ext cx="429260" cy="429260"/>
          </a:xfrm>
          <a:prstGeom prst="rect">
            <a:avLst/>
          </a:prstGeom>
        </p:spPr>
      </p:pic>
      <p:pic>
        <p:nvPicPr>
          <p:cNvPr id="31" name="图片 30" descr="20288687"/>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474720" y="3207385"/>
            <a:ext cx="442595" cy="442595"/>
          </a:xfrm>
          <a:prstGeom prst="rect">
            <a:avLst/>
          </a:prstGeom>
        </p:spPr>
      </p:pic>
      <p:pic>
        <p:nvPicPr>
          <p:cNvPr id="32" name="图片 31" descr="20288703"/>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784475" y="1699260"/>
            <a:ext cx="516890" cy="51689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2341245" y="1237615"/>
            <a:ext cx="8253730" cy="737235"/>
          </a:xfrm>
          <a:prstGeom prst="rect">
            <a:avLst/>
          </a:prstGeom>
          <a:noFill/>
        </p:spPr>
        <p:txBody>
          <a:bodyPr wrap="square" rtlCol="0">
            <a:spAutoFit/>
          </a:bodyPr>
          <a:p>
            <a:pPr algn="ctr">
              <a:lnSpc>
                <a:spcPct val="150000"/>
              </a:lnSpc>
            </a:pPr>
            <a:r>
              <a:rPr lang="zh-CN" altLang="en-US" sz="2800">
                <a:solidFill>
                  <a:schemeClr val="tx1"/>
                </a:solidFill>
                <a:latin typeface="黑体" panose="02010609060101010101" charset="-122"/>
                <a:ea typeface="黑体" panose="02010609060101010101" charset="-122"/>
                <a:cs typeface="Calibri Light" panose="020F0302020204030204" charset="0"/>
              </a:rPr>
              <a:t>按照审计流程设定，共四章三十六条。</a:t>
            </a:r>
            <a:endParaRPr lang="zh-CN" altLang="en-US" sz="2800">
              <a:solidFill>
                <a:schemeClr val="tx1"/>
              </a:solidFill>
              <a:latin typeface="黑体" panose="02010609060101010101" charset="-122"/>
              <a:ea typeface="黑体" panose="02010609060101010101" charset="-122"/>
              <a:cs typeface="Calibri Light" panose="020F0302020204030204" charset="0"/>
            </a:endParaRPr>
          </a:p>
        </p:txBody>
      </p:sp>
      <p:sp>
        <p:nvSpPr>
          <p:cNvPr id="40" name="矩形 39"/>
          <p:cNvSpPr/>
          <p:nvPr/>
        </p:nvSpPr>
        <p:spPr>
          <a:xfrm>
            <a:off x="0" y="-19050"/>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2" name="文本框 41"/>
          <p:cNvSpPr txBox="1"/>
          <p:nvPr/>
        </p:nvSpPr>
        <p:spPr>
          <a:xfrm>
            <a:off x="225425" y="19050"/>
            <a:ext cx="1407160" cy="460375"/>
          </a:xfrm>
          <a:prstGeom prst="rect">
            <a:avLst/>
          </a:prstGeom>
          <a:noFill/>
        </p:spPr>
        <p:txBody>
          <a:bodyPr wrap="none" rtlCol="0">
            <a:spAutoFit/>
          </a:bodyPr>
          <a:p>
            <a:pPr algn="l"/>
            <a:r>
              <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rPr>
              <a:t>主要内容</a:t>
            </a:r>
            <a:endParaRPr lang="en-US" altLang="zh-CN" sz="2400" b="1">
              <a:solidFill>
                <a:schemeClr val="accent2">
                  <a:lumMod val="40000"/>
                  <a:lumOff val="60000"/>
                </a:schemeClr>
              </a:solidFill>
              <a:latin typeface="思源黑体 CN Regular" panose="020B0500000000000000" charset="-122"/>
              <a:ea typeface="思源黑体 CN Regular" panose="020B0500000000000000" charset="-122"/>
              <a:cs typeface="Calibri Light" panose="020F0302020204030204" charset="0"/>
            </a:endParaRPr>
          </a:p>
        </p:txBody>
      </p:sp>
      <p:sp>
        <p:nvSpPr>
          <p:cNvPr id="41" name="矩形 40"/>
          <p:cNvSpPr/>
          <p:nvPr/>
        </p:nvSpPr>
        <p:spPr>
          <a:xfrm>
            <a:off x="0" y="6359525"/>
            <a:ext cx="12192000" cy="49847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2" name="矩形 1"/>
          <p:cNvSpPr/>
          <p:nvPr/>
        </p:nvSpPr>
        <p:spPr>
          <a:xfrm>
            <a:off x="1191895" y="4413885"/>
            <a:ext cx="4869180" cy="136779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3" name="矩形 2"/>
          <p:cNvSpPr/>
          <p:nvPr/>
        </p:nvSpPr>
        <p:spPr>
          <a:xfrm>
            <a:off x="6326505" y="2626995"/>
            <a:ext cx="4869815" cy="1367790"/>
          </a:xfrm>
          <a:prstGeom prst="rect">
            <a:avLst/>
          </a:prstGeom>
          <a:solidFill>
            <a:srgbClr val="BFD5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4" name="矩形 3"/>
          <p:cNvSpPr/>
          <p:nvPr/>
        </p:nvSpPr>
        <p:spPr>
          <a:xfrm>
            <a:off x="1191895" y="2626995"/>
            <a:ext cx="4869180" cy="136779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5" name="矩形 4"/>
          <p:cNvSpPr/>
          <p:nvPr/>
        </p:nvSpPr>
        <p:spPr>
          <a:xfrm>
            <a:off x="6326505" y="4413885"/>
            <a:ext cx="4869815" cy="136779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11" name="文本框 10"/>
          <p:cNvSpPr txBox="1"/>
          <p:nvPr/>
        </p:nvSpPr>
        <p:spPr>
          <a:xfrm>
            <a:off x="1812925" y="3006090"/>
            <a:ext cx="4094480" cy="645160"/>
          </a:xfrm>
          <a:prstGeom prst="rect">
            <a:avLst/>
          </a:prstGeom>
          <a:noFill/>
        </p:spPr>
        <p:txBody>
          <a:bodyPr wrap="square" rtlCol="0">
            <a:spAutoFit/>
          </a:bodyPr>
          <a:p>
            <a:pPr algn="l">
              <a:lnSpc>
                <a:spcPct val="150000"/>
              </a:lnSpc>
            </a:pPr>
            <a:r>
              <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rPr>
              <a:t>第一章、总则。</a:t>
            </a:r>
            <a:endPar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endParaRPr>
          </a:p>
        </p:txBody>
      </p:sp>
      <p:sp>
        <p:nvSpPr>
          <p:cNvPr id="7" name="文本框 6"/>
          <p:cNvSpPr txBox="1"/>
          <p:nvPr/>
        </p:nvSpPr>
        <p:spPr>
          <a:xfrm>
            <a:off x="6689090" y="3006090"/>
            <a:ext cx="4145915" cy="645160"/>
          </a:xfrm>
          <a:prstGeom prst="rect">
            <a:avLst/>
          </a:prstGeom>
          <a:noFill/>
        </p:spPr>
        <p:txBody>
          <a:bodyPr wrap="square" rtlCol="0">
            <a:spAutoFit/>
          </a:bodyPr>
          <a:p>
            <a:pPr algn="l">
              <a:lnSpc>
                <a:spcPct val="150000"/>
              </a:lnSpc>
            </a:pPr>
            <a:r>
              <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rPr>
              <a:t>第二章、审计职责和权限。</a:t>
            </a:r>
            <a:endPar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endParaRPr>
          </a:p>
        </p:txBody>
      </p:sp>
      <p:sp>
        <p:nvSpPr>
          <p:cNvPr id="8" name="文本框 7"/>
          <p:cNvSpPr txBox="1"/>
          <p:nvPr/>
        </p:nvSpPr>
        <p:spPr>
          <a:xfrm>
            <a:off x="1753235" y="4775200"/>
            <a:ext cx="4154170" cy="645160"/>
          </a:xfrm>
          <a:prstGeom prst="rect">
            <a:avLst/>
          </a:prstGeom>
          <a:noFill/>
        </p:spPr>
        <p:txBody>
          <a:bodyPr wrap="square" rtlCol="0">
            <a:spAutoFit/>
          </a:bodyPr>
          <a:p>
            <a:pPr algn="l">
              <a:lnSpc>
                <a:spcPct val="150000"/>
              </a:lnSpc>
            </a:pPr>
            <a:r>
              <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rPr>
              <a:t>第三章、审计程序。</a:t>
            </a:r>
            <a:endPar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endParaRPr>
          </a:p>
        </p:txBody>
      </p:sp>
      <p:sp>
        <p:nvSpPr>
          <p:cNvPr id="9" name="文本框 8"/>
          <p:cNvSpPr txBox="1"/>
          <p:nvPr/>
        </p:nvSpPr>
        <p:spPr>
          <a:xfrm>
            <a:off x="6760845" y="4775200"/>
            <a:ext cx="4074160" cy="645160"/>
          </a:xfrm>
          <a:prstGeom prst="rect">
            <a:avLst/>
          </a:prstGeom>
          <a:noFill/>
        </p:spPr>
        <p:txBody>
          <a:bodyPr wrap="square" rtlCol="0">
            <a:spAutoFit/>
          </a:bodyPr>
          <a:p>
            <a:pPr algn="l">
              <a:lnSpc>
                <a:spcPct val="150000"/>
              </a:lnSpc>
            </a:pPr>
            <a:r>
              <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rPr>
              <a:t>第四章、附则。</a:t>
            </a:r>
            <a:endParaRPr lang="zh-CN" altLang="en-US" sz="2400">
              <a:solidFill>
                <a:schemeClr val="tx1"/>
              </a:solidFill>
              <a:latin typeface="思源黑体 CN Regular" panose="020B0500000000000000" charset="-122"/>
              <a:ea typeface="思源黑体 CN Regular" panose="020B0500000000000000" charset="-122"/>
              <a:cs typeface="Calibri Light" panose="020F0302020204030204" charset="0"/>
              <a:sym typeface="+mn-ea"/>
            </a:endParaRPr>
          </a:p>
        </p:txBody>
      </p:sp>
      <p:cxnSp>
        <p:nvCxnSpPr>
          <p:cNvPr id="10" name="直接连接符 9"/>
          <p:cNvCxnSpPr/>
          <p:nvPr/>
        </p:nvCxnSpPr>
        <p:spPr>
          <a:xfrm>
            <a:off x="1191895" y="1223645"/>
            <a:ext cx="7620" cy="765175"/>
          </a:xfrm>
          <a:prstGeom prst="line">
            <a:avLst/>
          </a:prstGeom>
          <a:ln w="508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11196320" y="1223645"/>
            <a:ext cx="12700" cy="692785"/>
          </a:xfrm>
          <a:prstGeom prst="line">
            <a:avLst/>
          </a:prstGeom>
          <a:ln w="508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等腰三角形 5"/>
          <p:cNvSpPr/>
          <p:nvPr/>
        </p:nvSpPr>
        <p:spPr>
          <a:xfrm rot="5400000" flipH="1">
            <a:off x="-1449070" y="1449070"/>
            <a:ext cx="6858635" cy="3960495"/>
          </a:xfrm>
          <a:prstGeom prst="triangl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7" name="等腰三角形 6"/>
          <p:cNvSpPr/>
          <p:nvPr/>
        </p:nvSpPr>
        <p:spPr>
          <a:xfrm rot="5400000" flipH="1">
            <a:off x="-236855" y="236855"/>
            <a:ext cx="5605145" cy="5131435"/>
          </a:xfrm>
          <a:prstGeom prst="triangle">
            <a:avLst>
              <a:gd name="adj" fmla="val 75382"/>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8" name="等腰三角形 7"/>
          <p:cNvSpPr/>
          <p:nvPr/>
        </p:nvSpPr>
        <p:spPr>
          <a:xfrm flipH="1">
            <a:off x="109855" y="4300855"/>
            <a:ext cx="4912360" cy="2557780"/>
          </a:xfrm>
          <a:prstGeom prst="triangle">
            <a:avLst>
              <a:gd name="adj" fmla="val 39994"/>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9" name="等腰三角形 8"/>
          <p:cNvSpPr/>
          <p:nvPr/>
        </p:nvSpPr>
        <p:spPr>
          <a:xfrm rot="10800000" flipH="1">
            <a:off x="170815" y="0"/>
            <a:ext cx="10298430" cy="1505585"/>
          </a:xfrm>
          <a:prstGeom prst="triangle">
            <a:avLst>
              <a:gd name="adj" fmla="val 54741"/>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思源黑体 CN Regular" panose="020B0500000000000000" charset="-122"/>
              <a:ea typeface="思源黑体 CN Regular" panose="020B0500000000000000" charset="-122"/>
            </a:endParaRPr>
          </a:p>
        </p:txBody>
      </p:sp>
      <p:sp>
        <p:nvSpPr>
          <p:cNvPr id="3" name="文本框 2"/>
          <p:cNvSpPr txBox="1"/>
          <p:nvPr/>
        </p:nvSpPr>
        <p:spPr>
          <a:xfrm>
            <a:off x="3960495" y="3532505"/>
            <a:ext cx="7647305" cy="768350"/>
          </a:xfrm>
          <a:prstGeom prst="rect">
            <a:avLst/>
          </a:prstGeom>
          <a:noFill/>
        </p:spPr>
        <p:txBody>
          <a:bodyPr wrap="square" rtlCol="0">
            <a:spAutoFit/>
          </a:bodyPr>
          <a:p>
            <a:r>
              <a:rPr lang="en-US" altLang="zh-CN" sz="4400">
                <a:solidFill>
                  <a:srgbClr val="4F78C9"/>
                </a:solidFill>
                <a:latin typeface="思源黑体 CN Regular" panose="020B0500000000000000" charset="-122"/>
                <a:ea typeface="思源黑体 CN Regular" panose="020B0500000000000000" charset="-122"/>
              </a:rPr>
              <a:t>THANKS FOR YOUR WATCHING</a:t>
            </a:r>
            <a:endParaRPr lang="en-US" altLang="zh-CN" sz="4400">
              <a:solidFill>
                <a:srgbClr val="4F78C9"/>
              </a:solidFill>
              <a:latin typeface="思源黑体 CN Regular" panose="020B0500000000000000" charset="-122"/>
              <a:ea typeface="思源黑体 CN Regular" panose="020B0500000000000000" charset="-122"/>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187706_5*l_h_i*1_1_1"/>
  <p:tag name="KSO_WM_TEMPLATE_CATEGORY" val="diagram"/>
  <p:tag name="KSO_WM_TEMPLATE_INDEX" val="20187706"/>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187706_5*l_h_i*1_2_1"/>
  <p:tag name="KSO_WM_TEMPLATE_CATEGORY" val="diagram"/>
  <p:tag name="KSO_WM_TEMPLATE_INDEX" val="20187706"/>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187706_5*l_h_i*1_3_1"/>
  <p:tag name="KSO_WM_TEMPLATE_CATEGORY" val="diagram"/>
  <p:tag name="KSO_WM_TEMPLATE_INDEX" val="20187706"/>
  <p:tag name="KSO_WM_UNIT_LAYERLEVEL" val="1_1_1"/>
  <p:tag name="KSO_WM_TAG_VERSION" val="1.0"/>
  <p:tag name="KSO_WM_BEAUTIFY_FLAG" val="#wm#"/>
  <p:tag name="KSO_WM_UNIT_FILL_FORE_SCHEMECOLOR_INDEX" val="7"/>
  <p:tag name="KSO_WM_UNIT_FILL_TYPE" val="1"/>
  <p:tag name="KSO_WM_UNIT_TEXT_FILL_FORE_SCHEMECOLOR_INDEX" val="13"/>
  <p:tag name="KSO_WM_UNIT_TEXT_FILL_TYPE"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187706_5*l_h_i*1_4_1"/>
  <p:tag name="KSO_WM_TEMPLATE_CATEGORY" val="diagram"/>
  <p:tag name="KSO_WM_TEMPLATE_INDEX" val="20187706"/>
  <p:tag name="KSO_WM_UNIT_LAYERLEVEL" val="1_1_1"/>
  <p:tag name="KSO_WM_TAG_VERSION" val="1.0"/>
  <p:tag name="KSO_WM_BEAUTIFY_FLAG" val="#wm#"/>
  <p:tag name="KSO_WM_UNIT_FILL_FORE_SCHEMECOLOR_INDEX" val="8"/>
  <p:tag name="KSO_WM_UNIT_FILL_TYPE" val="1"/>
  <p:tag name="KSO_WM_UNIT_TEXT_FILL_FORE_SCHEMECOLOR_INDEX" val="13"/>
  <p:tag name="KSO_WM_UNIT_TEXT_FILL_TYPE"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1"/>
  <p:tag name="KSO_WM_UNIT_ID" val="diagram20187706_5*l_h_i*1_5_1"/>
  <p:tag name="KSO_WM_TEMPLATE_CATEGORY" val="diagram"/>
  <p:tag name="KSO_WM_TEMPLATE_INDEX" val="20187706"/>
  <p:tag name="KSO_WM_UNIT_LAYERLEVEL" val="1_1_1"/>
  <p:tag name="KSO_WM_TAG_VERSION" val="1.0"/>
  <p:tag name="KSO_WM_BEAUTIFY_FLAG" val="#wm#"/>
  <p:tag name="KSO_WM_UNIT_FILL_FORE_SCHEMECOLOR_INDEX" val="9"/>
  <p:tag name="KSO_WM_UNIT_FILL_TYPE" val="1"/>
  <p:tag name="KSO_WM_UNIT_TEXT_FILL_FORE_SCHEMECOLOR_INDEX" val="13"/>
  <p:tag name="KSO_WM_UNIT_TEXT_FILL_TYPE" val="1"/>
</p:tagLst>
</file>

<file path=ppt/theme/theme1.xml><?xml version="1.0" encoding="utf-8"?>
<a:theme xmlns:a="http://schemas.openxmlformats.org/drawingml/2006/main" name="默认设计模板">
  <a:themeElements>
    <a:clrScheme name="水天一色">
      <a:dk1>
        <a:srgbClr val="000000"/>
      </a:dk1>
      <a:lt1>
        <a:srgbClr val="FFFFFF"/>
      </a:lt1>
      <a:dk2>
        <a:srgbClr val="D0D9E8"/>
      </a:dk2>
      <a:lt2>
        <a:srgbClr val="B6CDE8"/>
      </a:lt2>
      <a:accent1>
        <a:srgbClr val="94B9E5"/>
      </a:accent1>
      <a:accent2>
        <a:srgbClr val="6C99DA"/>
      </a:accent2>
      <a:accent3>
        <a:srgbClr val="4F78C9"/>
      </a:accent3>
      <a:accent4>
        <a:srgbClr val="3B539D"/>
      </a:accent4>
      <a:accent5>
        <a:srgbClr val="273677"/>
      </a:accent5>
      <a:accent6>
        <a:srgbClr val="212A4D"/>
      </a:accent6>
      <a:hlink>
        <a:srgbClr val="866054"/>
      </a:hlink>
      <a:folHlink>
        <a:srgbClr val="422F28"/>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水天一色">
      <a:dk1>
        <a:srgbClr val="000000"/>
      </a:dk1>
      <a:lt1>
        <a:srgbClr val="FFFFFF"/>
      </a:lt1>
      <a:dk2>
        <a:srgbClr val="D0D9E8"/>
      </a:dk2>
      <a:lt2>
        <a:srgbClr val="B6CDE8"/>
      </a:lt2>
      <a:accent1>
        <a:srgbClr val="94B9E5"/>
      </a:accent1>
      <a:accent2>
        <a:srgbClr val="6C99DA"/>
      </a:accent2>
      <a:accent3>
        <a:srgbClr val="4F78C9"/>
      </a:accent3>
      <a:accent4>
        <a:srgbClr val="3B539D"/>
      </a:accent4>
      <a:accent5>
        <a:srgbClr val="273677"/>
      </a:accent5>
      <a:accent6>
        <a:srgbClr val="212A4D"/>
      </a:accent6>
      <a:hlink>
        <a:srgbClr val="866054"/>
      </a:hlink>
      <a:folHlink>
        <a:srgbClr val="422F28"/>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631</Words>
  <Application>WPS 演示</Application>
  <PresentationFormat/>
  <Paragraphs>57</Paragraphs>
  <Slides>7</Slides>
  <Notes>0</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7</vt:i4>
      </vt:variant>
    </vt:vector>
  </HeadingPairs>
  <TitlesOfParts>
    <vt:vector size="19" baseType="lpstr">
      <vt:lpstr>Arial</vt:lpstr>
      <vt:lpstr>宋体</vt:lpstr>
      <vt:lpstr>Wingdings</vt:lpstr>
      <vt:lpstr>思源黑体 CN Heavy</vt:lpstr>
      <vt:lpstr>黑体</vt:lpstr>
      <vt:lpstr>思源黑体 CN Regular</vt:lpstr>
      <vt:lpstr>Calibri Light</vt:lpstr>
      <vt:lpstr>微软雅黑</vt:lpstr>
      <vt:lpstr>Arial Unicode MS</vt:lpstr>
      <vt:lpstr>Calibri</vt:lpstr>
      <vt:lpstr>默认设计模板</vt:lpstr>
      <vt:lpstr>1_默认设计模板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86181</dc:creator>
  <cp:lastModifiedBy>是倩倩耶</cp:lastModifiedBy>
  <cp:revision>17</cp:revision>
  <dcterms:created xsi:type="dcterms:W3CDTF">2020-02-21T12:21:00Z</dcterms:created>
  <dcterms:modified xsi:type="dcterms:W3CDTF">2022-11-19T13:34:53Z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2052-11.1.0.9914</vt:lpwstr>
  </property>
  <property fmtid="{D5CDD505-2E9C-101B-9397-08002B2CF9AE}" pid="3" name="KSOTemplateUUID">
    <vt:lpwstr>v1.0_mb_FR4vU9H+zFkmatbzijbVsg==</vt:lpwstr>
  </property>
</Properties>
</file>