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true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ctrTitle" hasCustomPrompt="tru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true"/>
          </p:cNvSpPr>
          <p:nvPr>
            <p:ph type="subTitle" idx="1" hasCustomPrompt="true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true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false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true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true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true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 hasCustomPrompt="true"/>
          </p:nvPr>
        </p:nvSpPr>
        <p:spPr>
          <a:xfrm>
            <a:off x="646747" y="127000"/>
            <a:ext cx="4165200" cy="1600200"/>
          </a:xfrm>
        </p:spPr>
        <p:txBody>
          <a:bodyPr anchor="ctr" anchorCtr="false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true" noChangeAspect="true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true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true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true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 sz="3200">
                <a:latin typeface="方正黑体_GBK" panose="02000000000000000000" charset="-122"/>
                <a:ea typeface="方正黑体_GBK" panose="02000000000000000000" charset="-122"/>
                <a:cs typeface="方正黑体_GBK" panose="02000000000000000000" charset="-122"/>
              </a:rPr>
              <a:t>活动主题</a:t>
            </a:r>
            <a:br>
              <a:rPr lang="zh-CN" altLang="en-US" sz="3200">
                <a:latin typeface="方正黑体_GBK" panose="02000000000000000000" charset="-122"/>
                <a:ea typeface="方正黑体_GBK" panose="02000000000000000000" charset="-122"/>
                <a:cs typeface="方正黑体_GBK" panose="02000000000000000000" charset="-122"/>
              </a:rPr>
            </a:br>
            <a:r>
              <a:rPr lang="zh-CN" altLang="en-US" sz="2400">
                <a:latin typeface="方正楷体_GBK" panose="02000000000000000000" charset="-122"/>
                <a:ea typeface="方正楷体_GBK" panose="02000000000000000000" charset="-122"/>
                <a:cs typeface="方正楷体_GBK" panose="02000000000000000000" charset="-122"/>
              </a:rPr>
              <a:t>人人讲安全、个个会应急</a:t>
            </a:r>
            <a:br>
              <a:rPr lang="zh-CN" altLang="en-US"/>
            </a:br>
            <a:endParaRPr lang="zh-CN" altLang="en-US"/>
          </a:p>
        </p:txBody>
      </p:sp>
      <p:sp>
        <p:nvSpPr>
          <p:cNvPr id="3" name="副标题 2"/>
          <p:cNvSpPr>
            <a:spLocks noGrp="true"/>
          </p:cNvSpPr>
          <p:nvPr>
            <p:ph type="subTitle" idx="1"/>
          </p:nvPr>
        </p:nvSpPr>
        <p:spPr/>
        <p:txBody>
          <a:bodyPr/>
          <a:p>
            <a:r>
              <a:rPr lang="zh-CN" altLang="en-US" sz="3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黑体_GBK" panose="02000000000000000000" charset="-122"/>
                <a:ea typeface="方正黑体_GBK" panose="02000000000000000000" charset="-122"/>
                <a:cs typeface="方正黑体_GBK" panose="02000000000000000000" charset="-122"/>
                <a:sym typeface="+mn-ea"/>
              </a:rPr>
              <a:t>活动时间</a:t>
            </a:r>
            <a:br>
              <a:rPr lang="zh-CN" altLang="en-US" sz="3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黑体_GBK" panose="02000000000000000000" charset="-122"/>
                <a:ea typeface="方正黑体_GBK" panose="02000000000000000000" charset="-122"/>
                <a:cs typeface="方正黑体_GBK" panose="02000000000000000000" charset="-122"/>
                <a:sym typeface="+mn-ea"/>
              </a:rPr>
            </a:br>
            <a:r>
              <a:rPr lang="zh-CN" altLang="en-US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楷体_GBK" panose="02000000000000000000" charset="-122"/>
                <a:ea typeface="方正楷体_GBK" panose="02000000000000000000" charset="-122"/>
                <a:cs typeface="方正楷体_GBK" panose="02000000000000000000" charset="-122"/>
                <a:sym typeface="+mn-ea"/>
              </a:rPr>
              <a:t>“安全生产月”活动时间为 6 月</a:t>
            </a:r>
            <a:endParaRPr lang="zh-CN" altLang="en-US" sz="24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楷体_GBK" panose="02000000000000000000" charset="-122"/>
              <a:ea typeface="方正楷体_GBK" panose="02000000000000000000" charset="-122"/>
              <a:cs typeface="方正楷体_GBK" panose="02000000000000000000" charset="-122"/>
              <a:sym typeface="+mn-ea"/>
            </a:endParaRPr>
          </a:p>
          <a:p>
            <a:r>
              <a:rPr lang="zh-CN" altLang="en-US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楷体_GBK" panose="02000000000000000000" charset="-122"/>
                <a:ea typeface="方正楷体_GBK" panose="02000000000000000000" charset="-122"/>
                <a:cs typeface="方正楷体_GBK" panose="02000000000000000000" charset="-122"/>
                <a:sym typeface="+mn-ea"/>
              </a:rPr>
              <a:t>部分活动开展至 12 月</a:t>
            </a:r>
            <a:endParaRPr lang="zh-CN" altLang="en-US" sz="32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黑体_GBK" panose="02000000000000000000" charset="-122"/>
              <a:ea typeface="方正黑体_GBK" panose="02000000000000000000" charset="-122"/>
              <a:cs typeface="方正黑体_GBK" panose="02000000000000000000" charset="-122"/>
            </a:endParaRPr>
          </a:p>
          <a:p>
            <a:endParaRPr lang="zh-CN" altLang="en-US" sz="32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黑体_GBK" panose="02000000000000000000" charset="-122"/>
              <a:ea typeface="方正黑体_GBK" panose="02000000000000000000" charset="-122"/>
              <a:cs typeface="方正黑体_GBK" panose="02000000000000000000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647700" y="258445"/>
            <a:ext cx="10515600" cy="347980"/>
          </a:xfrm>
        </p:spPr>
        <p:txBody>
          <a:bodyPr>
            <a:normAutofit fontScale="90000"/>
          </a:bodyPr>
          <a:p>
            <a:pPr algn="ctr"/>
            <a:r>
              <a:rPr lang="zh-CN" altLang="en-US">
                <a:sym typeface="+mn-ea"/>
              </a:rPr>
              <a:t>主要活动</a:t>
            </a:r>
            <a:endParaRPr lang="zh-CN" altLang="en-US">
              <a:sym typeface="+mn-ea"/>
            </a:endParaRPr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>
          <a:xfrm>
            <a:off x="647700" y="798830"/>
            <a:ext cx="10515600" cy="5775960"/>
          </a:xfrm>
        </p:spPr>
        <p:txBody>
          <a:bodyPr>
            <a:normAutofit fontScale="90000"/>
          </a:bodyPr>
          <a:p>
            <a:pPr marL="0" indent="0">
              <a:lnSpc>
                <a:spcPct val="120000"/>
              </a:lnSpc>
              <a:buNone/>
            </a:pPr>
            <a:r>
              <a:rPr lang="zh-CN" altLang="en-US" sz="1800"/>
              <a:t>（一）认真开展习近平总书记关于安全生产重要论述学习宣贯活动。认真学习领悟习近平总书记关于安全生产的重要讲话、重要指示批示精神，特别是要学通弄懂习近平总书记对安全生产红线、安全发展战略、安全生产责任制等重大理论和实践问题的深刻论述，牢固树立安全红线意识。</a:t>
            </a:r>
            <a:endParaRPr lang="zh-CN" altLang="en-US" sz="180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1800"/>
              <a:t>（二）扎实开展“全市文旅行业重大事故隐患专项排查整治2023行动”。围绕防范化解安全风险，认真贯彻“党政同责、一岗双责”“三管三必须”实施细则，落实部门监管责任，创新安全监管体制机制，遏制较大事故，杜绝重特大事故，不断提升安全生产管理水平。</a:t>
            </a:r>
            <a:endParaRPr lang="zh-CN" altLang="en-US" sz="180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1800"/>
              <a:t>（三）开展“安全宣传咨询日”活动。6月16日前后，各县（区）文化和旅游局、局属各单位要结合实际，以线上线下相结合方式，创新开展形式多样、群众喜闻乐见的活动，开展对公众的安全知识普及宣传，扩大宣传教育覆盖面，切实增强安全教育实效。（四）切实开展企业主要负责人“五进”和“五带头”宣传活动。按照全市文化旅游及文博重大事故隐患专项排查整治2023行动实施方案要求，各县（区）文旅局组织辖区文旅企业、文博单位和局属各单位要结合行业实际，扎实开展安全宣传“五进”和“五带头”活动。</a:t>
            </a:r>
            <a:endParaRPr lang="zh-CN" altLang="en-US" sz="180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1800"/>
              <a:t>（五）组织开展应急演练活动。各县（区）文旅局组织辖区文旅企业、文博单位根据本行业领域事故特点，结合旅游淡旺季、季节特点以及预防各类事故的特性，提前对旅游安全风险进行预测研判，组织开展有针对性的应急演练。</a:t>
            </a:r>
            <a:endParaRPr lang="zh-CN" altLang="en-US" sz="180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1800"/>
              <a:t>（六）广泛开展“安全生产月”主题宣传活动。各县（区）文旅局、局属各单位要广泛开展社会化安全宣传活动，营造浓厚氛围。</a:t>
            </a:r>
            <a:endParaRPr lang="zh-CN" altLang="en-US" sz="180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1800"/>
              <a:t>（七）发挥媒体和社会监督作用。要充分发挥媒体监督和社会监督作用，动员社会各界开展查找身边隐患活动。</a:t>
            </a:r>
            <a:endParaRPr lang="zh-CN" altLang="en-US"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宋体"/>
        <a:font script="Hant" typeface="新細明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742</Words>
  <Application>WPS 演示</Application>
  <PresentationFormat>宽屏</PresentationFormat>
  <Paragraphs>15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23" baseType="lpstr">
      <vt:lpstr>Arial</vt:lpstr>
      <vt:lpstr>宋体</vt:lpstr>
      <vt:lpstr>Wingdings</vt:lpstr>
      <vt:lpstr>DejaVu Sans</vt:lpstr>
      <vt:lpstr>宋体</vt:lpstr>
      <vt:lpstr>Arial Unicode MS</vt:lpstr>
      <vt:lpstr>Arial Black</vt:lpstr>
      <vt:lpstr>方正宋体S-超大字符集</vt:lpstr>
      <vt:lpstr>微软雅黑</vt:lpstr>
      <vt:lpstr>方正黑体_GBK</vt:lpstr>
      <vt:lpstr>方正小标宋简体</vt:lpstr>
      <vt:lpstr>方正超粗黑_GBK</vt:lpstr>
      <vt:lpstr>方正行楷_GBK</vt:lpstr>
      <vt:lpstr>方正细黑一_GBK</vt:lpstr>
      <vt:lpstr>方正小标宋_GBK</vt:lpstr>
      <vt:lpstr>汉仪中宋简</vt:lpstr>
      <vt:lpstr>汉仪中等线简</vt:lpstr>
      <vt:lpstr>汉仪仿宋简</vt:lpstr>
      <vt:lpstr>汉仪行楷简</vt:lpstr>
      <vt:lpstr>方正楷体_GBK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2</cp:revision>
  <dcterms:created xsi:type="dcterms:W3CDTF">2023-06-01T03:25:42Z</dcterms:created>
  <dcterms:modified xsi:type="dcterms:W3CDTF">2023-06-01T03:25:42Z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2052-11.8.2.10290</vt:lpwstr>
  </property>
</Properties>
</file>