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4.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9" r:id="rId6"/>
    <p:sldId id="266" r:id="rId7"/>
    <p:sldId id="270" r:id="rId8"/>
    <p:sldId id="272"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560" userDrawn="1">
          <p15:clr>
            <a:srgbClr val="A4A3A4"/>
          </p15:clr>
        </p15:guide>
        <p15:guide id="2" pos="2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00" d="100"/>
          <a:sy n="100" d="100"/>
        </p:scale>
        <p:origin x="0" y="0"/>
      </p:cViewPr>
      <p:guideLst>
        <p:guide orient="horz" pos="1560"/>
        <p:guide pos="292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大家好，欢迎参加本次关于阳泉高新技术产业开发区学前教育减免保育教育费政策的解读会议。今天，我们将深入学习和探讨这项重要的惠民政策，了解其背景、意义、具体措施和工作要求，旨在确保政策能够顺利实施，真正惠及每一个家庭和孩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项政策的出台，首先是为了落实国家关于教育强国建设和推行免费学前教育的战略部署。同时，也是为了响应省、市各级政府的要求，并结合我们高新区的实际情况，最终目标是逐步实现免费学前教育，让每个孩子都能享受到优质普惠的学前教育资源。</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第一项核心措施就是逐步免除保教费。从今年秋季学期开始，全区所有公办和符合条件的民办幼儿园的大班孩子都将享受这一政策。公办园按既定标准免除，民办园则参照同类公办园标准执行，超出部分可以继续收取。经费将根据开学时的实际人数进行拨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这张表格清晰地展示了不同类型幼儿园的补助标准。公办园根据星级不同，补助标准从每月200元到350元不等。民办园则参照同类公办园标准执行，未评级的按一星级标准补助。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关于补助期限，无论是公办园还是民办园，都按照每年在园9个月的时间来计算和发放补助。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500"/>
    </mc:Choice>
    <mc:Fallback>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p14:dur="500"/>
    </mc:Choice>
    <mc:Fallback>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2.xml"/><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2.xml"/><Relationship Id="rId7" Type="http://schemas.openxmlformats.org/officeDocument/2006/relationships/image" Target="../media/image10.svg"/><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2.xml"/><Relationship Id="rId4" Type="http://schemas.openxmlformats.org/officeDocument/2006/relationships/image" Target="../media/image3.png"/><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sp>
        <p:nvSpPr>
          <p:cNvPr id="3" name="AutoShape 3"/>
          <p:cNvSpPr/>
          <p:nvPr/>
        </p:nvSpPr>
        <p:spPr>
          <a:xfrm>
            <a:off x="0" y="0"/>
            <a:ext cx="12192000" cy="6858000"/>
          </a:xfrm>
          <a:prstGeom prst="roundRect">
            <a:avLst>
              <a:gd name="adj" fmla="val 0"/>
            </a:avLst>
          </a:prstGeom>
          <a:solidFill>
            <a:srgbClr val="005A9C">
              <a:alpha val="66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310515" y="1023620"/>
            <a:ext cx="11581765" cy="2425700"/>
          </a:xfrm>
          <a:prstGeom prst="rect">
            <a:avLst/>
          </a:prstGeom>
          <a:noFill/>
          <a:ln w="12700" cap="flat" cmpd="sng">
            <a:noFill/>
            <a:prstDash val="solid"/>
            <a:round/>
          </a:ln>
        </p:spPr>
        <p:txBody>
          <a:bodyPr vert="horz" wrap="square" lIns="0" tIns="0" rIns="0" bIns="0" rtlCol="0" anchor="ctr" anchorCtr="0"/>
          <a:lstStyle/>
          <a:p>
            <a:pPr marL="0" indent="0" algn="ctr" eaLnBrk="1" fontAlgn="auto" latinLnBrk="0" hangingPunct="1">
              <a:lnSpc>
                <a:spcPts val="10000"/>
              </a:lnSpc>
              <a:defRPr/>
            </a:pPr>
            <a:r>
              <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阳泉高新技术产业开发区</a:t>
            </a:r>
            <a:endPar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ctr" eaLnBrk="1" fontAlgn="auto" latinLnBrk="0" hangingPunct="1">
              <a:lnSpc>
                <a:spcPts val="10000"/>
              </a:lnSpc>
              <a:defRPr/>
            </a:pPr>
            <a:r>
              <a:rPr lang="en-US" sz="6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学前教育减免保育教育费政策解读</a:t>
            </a:r>
            <a:endParaRPr lang="en-US" sz="6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5" name="Connector 5"/>
          <p:cNvCxnSpPr/>
          <p:nvPr/>
        </p:nvCxnSpPr>
        <p:spPr>
          <a:xfrm>
            <a:off x="3460570" y="3653320"/>
            <a:ext cx="5223510" cy="9525"/>
          </a:xfrm>
          <a:prstGeom prst="straightConnector1">
            <a:avLst/>
          </a:prstGeom>
          <a:solidFill>
            <a:srgbClr val="DEE0E3">
              <a:alpha val="100000"/>
            </a:srgbClr>
          </a:solidFill>
          <a:ln w="25400" cap="flat" cmpd="sng">
            <a:solidFill>
              <a:srgbClr val="E0F2F7">
                <a:alpha val="100000"/>
              </a:srgbClr>
            </a:solidFill>
            <a:prstDash val="solid"/>
            <a:round/>
            <a:headEnd type="none" w="lg" len="lg"/>
            <a:tailEnd type="none" w="lg" len="lg"/>
          </a:ln>
        </p:spPr>
      </p:cxnSp>
      <p:sp>
        <p:nvSpPr>
          <p:cNvPr id="7" name="AutoShape 7"/>
          <p:cNvSpPr/>
          <p:nvPr/>
        </p:nvSpPr>
        <p:spPr>
          <a:xfrm>
            <a:off x="2286000" y="5372100"/>
            <a:ext cx="7620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3600" b="0" i="0" u="none" strike="noStrike">
                <a:solidFill>
                  <a:srgbClr val="FFFFFF">
                    <a:alpha val="80000"/>
                  </a:srgbClr>
                </a:solidFill>
                <a:latin typeface="Noto Sans SC" panose="020B0200000000000000" charset="-122"/>
                <a:ea typeface="宋体" panose="02010600030101010101" pitchFamily="2" charset="-122"/>
                <a:cs typeface="Noto Sans SC" panose="020B0200000000000000" charset="-122"/>
                <a:sym typeface="Noto Sans SC" panose="020B0200000000000000" charset="-122"/>
              </a:rPr>
              <a:t>高新区教育处</a:t>
            </a:r>
            <a:r>
              <a:rPr lang="en-US" sz="3600" b="0" i="0" u="none" strike="noStrike">
                <a:solidFill>
                  <a:srgbClr val="FFFFFF">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 | 2025年12月</a:t>
            </a:r>
            <a:endParaRPr lang="en-US" sz="360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952500" y="617220"/>
            <a:ext cx="390779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4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政策背景：</a:t>
            </a:r>
            <a:endParaRPr lang="en-US" sz="4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8870" y="1866900"/>
            <a:ext cx="687705" cy="687705"/>
          </a:xfrm>
          <a:prstGeom prst="rect">
            <a:avLst/>
          </a:prstGeom>
        </p:spPr>
      </p:pic>
      <p:sp>
        <p:nvSpPr>
          <p:cNvPr id="6" name="AutoShape 6"/>
          <p:cNvSpPr/>
          <p:nvPr/>
        </p:nvSpPr>
        <p:spPr>
          <a:xfrm>
            <a:off x="995045" y="2228850"/>
            <a:ext cx="10500360" cy="3927475"/>
          </a:xfrm>
          <a:prstGeom prst="rect">
            <a:avLst/>
          </a:prstGeom>
          <a:noFill/>
          <a:ln w="12700" cap="flat" cmpd="sng">
            <a:noFill/>
            <a:prstDash val="solid"/>
            <a:round/>
          </a:ln>
        </p:spPr>
        <p:txBody>
          <a:bodyPr vert="horz" wrap="square" lIns="0" tIns="0" rIns="0" bIns="0" rtlCol="0" anchor="ctr" anchorCtr="0"/>
          <a:lstStyle/>
          <a:p>
            <a:pPr marL="0" indent="0" algn="l" eaLnBrk="1" fontAlgn="auto" latinLnBrk="0" hangingPunct="1">
              <a:lnSpc>
                <a:spcPts val="5500"/>
              </a:lnSpc>
              <a:defRPr/>
            </a:pPr>
            <a:r>
              <a:rPr lang="en-US" sz="24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28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32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为深入贯彻中共中央、国务院印发的《教育强国建设规划纲要（2024-2035年）》（中发〔2024〕21号）和《国务院办公厅关于逐步推行免费学前教育的意见》（国办发〔2025〕27号）精神，贯彻落实省委、省政府、市委、市政府部署要求，在高新区逐步推行免费学前教育，促进学前教育优质普惠发展，结合实际，制定本实施方案。</a:t>
            </a:r>
            <a:endParaRPr lang="en-US" sz="2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25000"/>
              </a:lnSpc>
              <a:defRPr/>
            </a:pPr>
            <a:endParaRPr lang="en-US" sz="2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1524000" y="3810000"/>
            <a:ext cx="431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100"/>
          </a:p>
        </p:txBody>
      </p:sp>
      <p:sp>
        <p:nvSpPr>
          <p:cNvPr id="14" name="AutoShape 14"/>
          <p:cNvSpPr/>
          <p:nvPr/>
        </p:nvSpPr>
        <p:spPr>
          <a:xfrm>
            <a:off x="1524000" y="5397500"/>
            <a:ext cx="431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10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72795" y="36322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4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补助实施时间、范围</a:t>
            </a:r>
            <a:r>
              <a:rPr lang="en-US" sz="4800" b="1">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及</a:t>
            </a:r>
            <a:r>
              <a:rPr lang="en-US" sz="4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标准</a:t>
            </a:r>
            <a:r>
              <a:rPr lang="en-US" sz="4800" b="1">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altLang="en-US" sz="4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3"/>
          <p:cNvSpPr/>
          <p:nvPr/>
        </p:nvSpPr>
        <p:spPr>
          <a:xfrm>
            <a:off x="694690" y="1148080"/>
            <a:ext cx="10965815" cy="5549265"/>
          </a:xfrm>
          <a:prstGeom prst="roundRect">
            <a:avLst>
              <a:gd name="adj" fmla="val 2941"/>
            </a:avLst>
          </a:prstGeom>
          <a:solidFill>
            <a:srgbClr val="FFFFFF">
              <a:alpha val="58000"/>
            </a:srgbClr>
          </a:solidFill>
          <a:ln cap="flat" cmpd="sng">
            <a:solidFill>
              <a:srgbClr val="E6CFCF">
                <a:alpha val="90000"/>
              </a:srgbClr>
            </a:solid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3430" y="1433830"/>
            <a:ext cx="328930" cy="328930"/>
          </a:xfrm>
          <a:prstGeom prst="rect">
            <a:avLst/>
          </a:prstGeom>
        </p:spPr>
      </p:pic>
      <p:sp>
        <p:nvSpPr>
          <p:cNvPr id="5" name="AutoShape 5"/>
          <p:cNvSpPr/>
          <p:nvPr/>
        </p:nvSpPr>
        <p:spPr>
          <a:xfrm>
            <a:off x="1155700" y="1339850"/>
            <a:ext cx="1889760" cy="42291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实施时间</a:t>
            </a:r>
            <a:endPar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1156335" y="1795780"/>
            <a:ext cx="6588125"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从2025年秋季学期起正式实施。</a:t>
            </a:r>
            <a:endPar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3750" y="2521585"/>
            <a:ext cx="362585" cy="362585"/>
          </a:xfrm>
          <a:prstGeom prst="rect">
            <a:avLst/>
          </a:prstGeom>
        </p:spPr>
      </p:pic>
      <p:sp>
        <p:nvSpPr>
          <p:cNvPr id="8" name="AutoShape 8"/>
          <p:cNvSpPr/>
          <p:nvPr/>
        </p:nvSpPr>
        <p:spPr>
          <a:xfrm>
            <a:off x="1155700" y="2521585"/>
            <a:ext cx="4381500" cy="35623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实施范围</a:t>
            </a:r>
            <a:endPar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1155065" y="2994025"/>
            <a:ext cx="1021715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全区公办幼儿园及批准设立的民办幼儿园中的学前一年在园</a:t>
            </a:r>
            <a:r>
              <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幼儿。</a:t>
            </a:r>
            <a:endPar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9300" y="3818890"/>
            <a:ext cx="353060" cy="353060"/>
          </a:xfrm>
          <a:prstGeom prst="rect">
            <a:avLst/>
          </a:prstGeom>
        </p:spPr>
      </p:pic>
      <p:sp>
        <p:nvSpPr>
          <p:cNvPr id="11" name="AutoShape 11"/>
          <p:cNvSpPr/>
          <p:nvPr/>
        </p:nvSpPr>
        <p:spPr>
          <a:xfrm>
            <a:off x="1155700" y="3790315"/>
            <a:ext cx="43815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减免标准</a:t>
            </a:r>
            <a:endPar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1155700" y="4269740"/>
            <a:ext cx="10216515" cy="2302510"/>
          </a:xfrm>
          <a:prstGeom prst="rect">
            <a:avLst/>
          </a:prstGeom>
          <a:noFill/>
          <a:ln w="12700" cap="flat" cmpd="sng">
            <a:noFill/>
            <a:prstDash val="solid"/>
            <a:round/>
          </a:ln>
        </p:spPr>
        <p:txBody>
          <a:bodyPr vert="horz" wrap="square" lIns="0" tIns="0" rIns="0" bIns="0" rtlCol="0" anchor="ctr" anchorCtr="0"/>
          <a:lstStyle/>
          <a:p>
            <a:pPr marL="0" indent="0" algn="l" eaLnBrk="1" fontAlgn="auto" latinLnBrk="0" hangingPunct="1">
              <a:lnSpc>
                <a:spcPts val="3500"/>
              </a:lnSpc>
              <a:defRPr/>
            </a:pPr>
            <a:r>
              <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公办园按阳价费字〔2014〕35号标准执行，全额免除；</a:t>
            </a:r>
            <a:r>
              <a:rPr lang="en-US" sz="2800">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民办园</a:t>
            </a:r>
            <a:r>
              <a:rPr lang="en-US" sz="28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评定星级的参照同类型公办园免除水平进行补助，暂未评定星级的按照一星级公办园收费标准进行补助，保育教育费高出免除水平的部分，幼儿园可以按规定继续向在园儿童家庭收取，免除部分应向家长及社会做好公示。</a:t>
            </a:r>
            <a:endParaRPr lang="zh-CN" sz="2800" b="0" i="0" u="none" strike="noStrike">
              <a:solidFill>
                <a:srgbClr val="505050"/>
              </a:solidFill>
              <a:latin typeface="Noto Sans SC" panose="020B0200000000000000" charset="-122"/>
              <a:ea typeface="宋体" panose="02010600030101010101" pitchFamily="2" charset="-122"/>
              <a:cs typeface="Noto Sans SC" panose="020B0200000000000000" charset="-122"/>
              <a:sym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2000" y="22733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6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补助标准</a:t>
            </a:r>
            <a:r>
              <a:rPr lang="zh-CN" altLang="en-US" sz="3600" b="1" i="0" u="none" strike="noStrike">
                <a:solidFill>
                  <a:srgbClr val="005A9C"/>
                </a:solidFill>
                <a:latin typeface="Noto Sans SC" panose="020B0200000000000000" charset="-122"/>
                <a:ea typeface="宋体" panose="02010600030101010101" pitchFamily="2" charset="-122"/>
                <a:cs typeface="Noto Sans SC" panose="020B0200000000000000" charset="-122"/>
                <a:sym typeface="Noto Sans SC" panose="020B0200000000000000" charset="-122"/>
              </a:rPr>
              <a:t>：</a:t>
            </a:r>
            <a:endParaRPr lang="zh-CN" altLang="en-US" sz="3600" b="1" i="0" u="none" strike="noStrike">
              <a:solidFill>
                <a:srgbClr val="005A9C"/>
              </a:solidFill>
              <a:latin typeface="Noto Sans SC" panose="020B0200000000000000" charset="-122"/>
              <a:ea typeface="宋体" panose="02010600030101010101" pitchFamily="2" charset="-122"/>
              <a:cs typeface="Noto Sans SC" panose="020B0200000000000000" charset="-122"/>
              <a:sym typeface="Noto Sans SC" panose="020B0200000000000000" charset="-122"/>
            </a:endParaRPr>
          </a:p>
        </p:txBody>
      </p:sp>
      <p:sp>
        <p:nvSpPr>
          <p:cNvPr id="3" name="AutoShape 3"/>
          <p:cNvSpPr/>
          <p:nvPr/>
        </p:nvSpPr>
        <p:spPr>
          <a:xfrm>
            <a:off x="762000" y="862330"/>
            <a:ext cx="10668000" cy="5662930"/>
          </a:xfrm>
          <a:prstGeom prst="roundRect">
            <a:avLst>
              <a:gd name="adj" fmla="val 3333"/>
            </a:avLst>
          </a:prstGeom>
          <a:solidFill>
            <a:srgbClr val="FFFFFF">
              <a:alpha val="74000"/>
            </a:srgbClr>
          </a:solidFill>
          <a:ln w="25400" cap="flat" cmpd="sng">
            <a:noFill/>
            <a:prstDash val="solid"/>
            <a:round/>
          </a:ln>
          <a:effectLst>
            <a:outerShdw blurRad="127000" dist="50800" dir="2700000" algn="tl" rotWithShape="0">
              <a:srgbClr val="005A9C">
                <a:alpha val="15000"/>
              </a:srgbClr>
            </a:outerShdw>
          </a:effectLst>
        </p:spPr>
        <p:txBody>
          <a:bodyPr vert="horz" wrap="square" lIns="63500" tIns="63500" rIns="63500" bIns="63500" rtlCol="0" anchor="ctr"/>
          <a:lstStyle/>
          <a:p>
            <a:pPr algn="ctr">
              <a:defRPr/>
            </a:pPr>
          </a:p>
        </p:txBody>
      </p:sp>
      <p:graphicFrame>
        <p:nvGraphicFramePr>
          <p:cNvPr id="4" name="Table 4"/>
          <p:cNvGraphicFramePr>
            <a:graphicFrameLocks noGrp="1"/>
          </p:cNvGraphicFramePr>
          <p:nvPr>
            <p:custDataLst>
              <p:tags r:id="rId2"/>
            </p:custDataLst>
          </p:nvPr>
        </p:nvGraphicFramePr>
        <p:xfrm>
          <a:off x="1298575" y="1040130"/>
          <a:ext cx="9652000" cy="5328285"/>
        </p:xfrm>
        <a:graphic>
          <a:graphicData uri="http://schemas.openxmlformats.org/drawingml/2006/table">
            <a:tbl>
              <a:tblPr>
                <a:effectLst/>
              </a:tblPr>
              <a:tblGrid>
                <a:gridCol w="4826000"/>
                <a:gridCol w="4826000"/>
              </a:tblGrid>
              <a:tr h="721995">
                <a:tc>
                  <a:txBody>
                    <a:bodyPr rtlCol="0"/>
                    <a:lstStyle/>
                    <a:p>
                      <a:pPr indent="0" algn="ctr">
                        <a:lnSpc>
                          <a:spcPct val="100000"/>
                        </a:lnSpc>
                        <a:defRPr/>
                      </a:pPr>
                      <a:r>
                        <a:rPr lang="en-US" sz="3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幼儿园类型</a:t>
                      </a:r>
                      <a:endParaRPr lang="en-US" sz="3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005A9C">
                        <a:alpha val="100000"/>
                      </a:srgbClr>
                    </a:solidFill>
                  </a:tcPr>
                </a:tc>
                <a:tc>
                  <a:txBody>
                    <a:bodyPr rtlCol="0"/>
                    <a:lstStyle/>
                    <a:p>
                      <a:pPr indent="0" algn="ctr">
                        <a:lnSpc>
                          <a:spcPct val="100000"/>
                        </a:lnSpc>
                        <a:defRPr/>
                      </a:pPr>
                      <a:r>
                        <a:rPr lang="en-US" sz="3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补助标准 (元/月/生)</a:t>
                      </a:r>
                      <a:endParaRPr lang="en-US" sz="3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005A9C">
                        <a:alpha val="100000"/>
                      </a:srgbClr>
                    </a:solidFill>
                  </a:tcPr>
                </a:tc>
              </a:tr>
              <a:tr h="657860">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公办五星级幼儿园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350</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r>
              <a:tr h="658495">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公办四星级幼儿园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300</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r>
              <a:tr h="657860">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公办三星级幼儿园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260</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r>
              <a:tr h="657860">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公办二星级幼儿园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230</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r>
              <a:tr h="657860">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公办一星级幼儿园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200</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r>
              <a:tr h="658495">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评定星级的民办幼儿园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参照同类型公办园标准</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noFill/>
                  </a:tcPr>
                </a:tc>
              </a:tr>
              <a:tr h="657860">
                <a:tc>
                  <a:txBody>
                    <a:bodyPr rtlCol="0"/>
                    <a:lstStyle/>
                    <a:p>
                      <a:pPr marL="127000"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暂未评定星级的民办幼儿园</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c>
                  <a:txBody>
                    <a:bodyPr rtlCol="0"/>
                    <a:lstStyle/>
                    <a:p>
                      <a:pPr indent="0" algn="ctr">
                        <a:lnSpc>
                          <a:spcPct val="100000"/>
                        </a:lnSpc>
                        <a:defRPr/>
                      </a:pPr>
                      <a:r>
                        <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200 (按一星级标准)</a:t>
                      </a:r>
                      <a:endParaRPr lang="en-US" sz="28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txBody>
                  <a:tcPr marL="101600" marR="101600" marT="101600" marB="101600" anchor="t" anchorCtr="0">
                    <a:lnL>
                      <a:noFill/>
                    </a:lnL>
                    <a:lnR>
                      <a:noFill/>
                    </a:lnR>
                    <a:lnT>
                      <a:noFill/>
                    </a:lnT>
                    <a:lnB>
                      <a:noFill/>
                    </a:lnB>
                    <a:solidFill>
                      <a:srgbClr val="E0F2F7">
                        <a:alpha val="50000"/>
                      </a:srgb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809625"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6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补助期限</a:t>
            </a:r>
            <a:r>
              <a:rPr lang="zh-CN" altLang="en-US" sz="3600" b="1" i="0" u="none" strike="noStrike">
                <a:solidFill>
                  <a:srgbClr val="005A9C"/>
                </a:solidFill>
                <a:latin typeface="Noto Sans SC" panose="020B0200000000000000" charset="-122"/>
                <a:ea typeface="宋体" panose="02010600030101010101" pitchFamily="2" charset="-122"/>
                <a:cs typeface="Noto Sans SC" panose="020B0200000000000000" charset="-122"/>
                <a:sym typeface="Noto Sans SC" panose="020B0200000000000000" charset="-122"/>
              </a:rPr>
              <a:t>：</a:t>
            </a:r>
            <a:endParaRPr lang="zh-CN" altLang="en-US" sz="3600" b="1" i="0" u="none" strike="noStrike">
              <a:solidFill>
                <a:srgbClr val="005A9C"/>
              </a:solidFill>
              <a:latin typeface="Noto Sans SC" panose="020B0200000000000000" charset="-122"/>
              <a:ea typeface="宋体" panose="02010600030101010101" pitchFamily="2" charset="-122"/>
              <a:cs typeface="Noto Sans SC" panose="020B0200000000000000" charset="-122"/>
              <a:sym typeface="Noto Sans SC" panose="020B0200000000000000" charset="-122"/>
            </a:endParaRPr>
          </a:p>
        </p:txBody>
      </p:sp>
      <p:sp>
        <p:nvSpPr>
          <p:cNvPr id="3" name="AutoShape 3"/>
          <p:cNvSpPr/>
          <p:nvPr/>
        </p:nvSpPr>
        <p:spPr>
          <a:xfrm>
            <a:off x="762000" y="1778000"/>
            <a:ext cx="10572750" cy="1778000"/>
          </a:xfrm>
          <a:prstGeom prst="roundRect">
            <a:avLst>
              <a:gd name="adj" fmla="val 7142"/>
            </a:avLst>
          </a:prstGeom>
          <a:solidFill>
            <a:srgbClr val="FFFFFF">
              <a:alpha val="72000"/>
            </a:srgbClr>
          </a:solidFill>
          <a:ln cap="flat" cmpd="sng">
            <a:solidFill>
              <a:srgbClr val="E6CFCF">
                <a:alpha val="90000"/>
              </a:srgbClr>
            </a:solid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031365"/>
            <a:ext cx="407035" cy="407035"/>
          </a:xfrm>
          <a:prstGeom prst="rect">
            <a:avLst/>
          </a:prstGeom>
        </p:spPr>
      </p:pic>
      <p:sp>
        <p:nvSpPr>
          <p:cNvPr id="5" name="AutoShape 5"/>
          <p:cNvSpPr/>
          <p:nvPr/>
        </p:nvSpPr>
        <p:spPr>
          <a:xfrm>
            <a:off x="1524000" y="2032000"/>
            <a:ext cx="431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公办园补助期限</a:t>
            </a:r>
            <a:endPar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1438910" y="2476500"/>
            <a:ext cx="66929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rPr>
              <a:t>按照每年在园时长9个月进行补助</a:t>
            </a:r>
            <a:r>
              <a:rPr lang="en-US" sz="24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24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762000" y="3810000"/>
            <a:ext cx="10572750" cy="1778000"/>
          </a:xfrm>
          <a:prstGeom prst="roundRect">
            <a:avLst>
              <a:gd name="adj" fmla="val 7142"/>
            </a:avLst>
          </a:prstGeom>
          <a:solidFill>
            <a:srgbClr val="FFFFFF">
              <a:alpha val="73000"/>
            </a:srgbClr>
          </a:solidFill>
          <a:ln cap="flat" cmpd="sng">
            <a:solidFill>
              <a:srgbClr val="E6CFCF">
                <a:alpha val="9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0" y="4064000"/>
            <a:ext cx="406400" cy="406400"/>
          </a:xfrm>
          <a:prstGeom prst="rect">
            <a:avLst/>
          </a:prstGeom>
        </p:spPr>
      </p:pic>
      <p:sp>
        <p:nvSpPr>
          <p:cNvPr id="9" name="AutoShape 9"/>
          <p:cNvSpPr/>
          <p:nvPr/>
        </p:nvSpPr>
        <p:spPr>
          <a:xfrm>
            <a:off x="1524000" y="4064000"/>
            <a:ext cx="431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民办园补助</a:t>
            </a:r>
            <a:r>
              <a:rPr lang="en-US" sz="2800" b="1">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期限</a:t>
            </a:r>
            <a:endParaRPr lang="en-US" sz="2800" b="1">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1404620" y="4496435"/>
            <a:ext cx="925957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rPr>
              <a:t>参照公办园补助期限执行，保持政策的一致性与公平性。</a:t>
            </a:r>
            <a:endParaRPr lang="en-US" sz="2800" b="0" i="0" u="none" strike="noStrike">
              <a:solidFill>
                <a:srgbClr val="8080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tags/tag1.xml><?xml version="1.0" encoding="utf-8"?>
<p:tagLst xmlns:p="http://schemas.openxmlformats.org/presentationml/2006/main">
  <p:tag name="TABLE_ENDDRAG_ORIGIN_RECT" val="760*419"/>
  <p:tag name="TABLE_ENDDRAG_RECT" val="102*75*760*419"/>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594</Words>
  <Application>WPS 演示</Application>
  <PresentationFormat/>
  <Paragraphs>68</Paragraphs>
  <Slides>5</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5</vt:i4>
      </vt:variant>
    </vt:vector>
  </HeadingPairs>
  <TitlesOfParts>
    <vt:vector size="14" baseType="lpstr">
      <vt:lpstr>Arial</vt:lpstr>
      <vt:lpstr>宋体</vt:lpstr>
      <vt:lpstr>Wingdings</vt:lpstr>
      <vt:lpstr>Arial</vt:lpstr>
      <vt:lpstr>Noto Sans SC</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王永泽</cp:lastModifiedBy>
  <cp:revision>5</cp:revision>
  <dcterms:created xsi:type="dcterms:W3CDTF">2026-03-05T00:48:00Z</dcterms:created>
  <dcterms:modified xsi:type="dcterms:W3CDTF">2026-03-09T01:57:05Z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6234A8E97B684884833E3E7E8A03DC2B_13</vt:lpwstr>
  </property>
  <property fmtid="{D5CDD505-2E9C-101B-9397-08002B2CF9AE}" pid="3" name="KSOProductBuildVer">
    <vt:lpwstr>2052-12.1.0.25225</vt:lpwstr>
  </property>
</Properties>
</file>